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305" r:id="rId3"/>
    <p:sldId id="263" r:id="rId4"/>
    <p:sldId id="278" r:id="rId5"/>
    <p:sldId id="282" r:id="rId6"/>
    <p:sldId id="283" r:id="rId7"/>
    <p:sldId id="312" r:id="rId8"/>
    <p:sldId id="268" r:id="rId9"/>
    <p:sldId id="294" r:id="rId10"/>
    <p:sldId id="285" r:id="rId11"/>
    <p:sldId id="290" r:id="rId12"/>
    <p:sldId id="292" r:id="rId13"/>
    <p:sldId id="293" r:id="rId14"/>
    <p:sldId id="296" r:id="rId15"/>
    <p:sldId id="297" r:id="rId16"/>
    <p:sldId id="298" r:id="rId17"/>
    <p:sldId id="295" r:id="rId18"/>
    <p:sldId id="306" r:id="rId19"/>
    <p:sldId id="313" r:id="rId20"/>
    <p:sldId id="273" r:id="rId21"/>
    <p:sldId id="275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C2A"/>
    <a:srgbClr val="E1A8A7"/>
    <a:srgbClr val="EDCCCB"/>
    <a:srgbClr val="CD7371"/>
    <a:srgbClr val="943634"/>
    <a:srgbClr val="D68C8A"/>
    <a:srgbClr val="000000"/>
    <a:srgbClr val="F4740A"/>
    <a:srgbClr val="FBBA79"/>
    <a:srgbClr val="FBC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84236" autoAdjust="0"/>
  </p:normalViewPr>
  <p:slideViewPr>
    <p:cSldViewPr>
      <p:cViewPr varScale="1">
        <p:scale>
          <a:sx n="99" d="100"/>
          <a:sy n="99" d="100"/>
        </p:scale>
        <p:origin x="-1518" y="-90"/>
      </p:cViewPr>
      <p:guideLst>
        <p:guide orient="horz" pos="845"/>
        <p:guide orient="horz" pos="3793"/>
        <p:guide orient="horz" pos="2296"/>
        <p:guide orient="horz" pos="2205"/>
        <p:guide pos="2835"/>
        <p:guide pos="431"/>
        <p:guide pos="5329"/>
        <p:guide pos="2018"/>
        <p:guide pos="3651"/>
        <p:guide pos="2109"/>
        <p:guide pos="2925"/>
        <p:guide pos="3742"/>
      </p:guideLst>
    </p:cSldViewPr>
  </p:slideViewPr>
  <p:outlineViewPr>
    <p:cViewPr>
      <p:scale>
        <a:sx n="33" d="100"/>
        <a:sy n="33" d="100"/>
      </p:scale>
      <p:origin x="0" y="1084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26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1B81A-65E0-4C73-8380-BAD31D3AB757}" type="datetimeFigureOut">
              <a:rPr lang="de-DE" smtClean="0"/>
              <a:pPr/>
              <a:t>23.01.2014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7969F-52F4-4104-A2BB-67FB14A22CC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079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48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Deprecating old versions (example 2)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682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Manual version selection tedious because of incompatibilities.</a:t>
            </a:r>
          </a:p>
          <a:p>
            <a:r>
              <a:rPr lang="de-DE" smtClean="0"/>
              <a:t>Users (probably)</a:t>
            </a:r>
            <a:r>
              <a:rPr lang="de-DE" baseline="0" smtClean="0"/>
              <a:t> only want to only select functionality and /usually) do not care about versions as long as they are plausbile (e.g., up-to-date and compatible).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20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encode: easy due to previous</a:t>
            </a:r>
            <a:r>
              <a:rPr lang="de-DE" baseline="0" smtClean="0"/>
              <a:t> formulation as set theory</a:t>
            </a:r>
          </a:p>
          <a:p>
            <a:endParaRPr lang="de-DE" smtClean="0"/>
          </a:p>
          <a:p>
            <a:r>
              <a:rPr lang="de-DE" smtClean="0"/>
              <a:t>Pre-configuration also allows selection</a:t>
            </a:r>
            <a:r>
              <a:rPr lang="de-DE" baseline="0" smtClean="0"/>
              <a:t> of versions.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01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smtClean="0">
                <a:latin typeface="+mn-lt"/>
              </a:rPr>
              <a:t>Importance</a:t>
            </a:r>
            <a:r>
              <a:rPr lang="de-DE" smtClean="0">
                <a:latin typeface="+mn-lt"/>
              </a:rPr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mtClean="0"/>
              <a:t>Features closer to the root feature in the tree are considered to have a larger effect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mtClean="0"/>
              <a:t>Depth of feature containing v in the feature model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1" smtClean="0"/>
              <a:t>Novelty</a:t>
            </a:r>
            <a:r>
              <a:rPr lang="de-DE" smtClean="0"/>
              <a:t>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mtClean="0"/>
              <a:t>Versions toward the end of a branch are considered more up-to-date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mtClean="0"/>
              <a:t>Length of shortest path from v to a version without successor on the same development 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Final two configurations have same score</a:t>
            </a:r>
            <a:r>
              <a:rPr lang="de-DE" baseline="0" smtClean="0"/>
              <a:t> - b</a:t>
            </a:r>
            <a:r>
              <a:rPr lang="de-DE" smtClean="0"/>
              <a:t>oth are valid and equally „good“.</a:t>
            </a:r>
          </a:p>
          <a:p>
            <a:r>
              <a:rPr lang="de-DE" smtClean="0"/>
              <a:t>One is selected arbitrarily (user may influence</a:t>
            </a:r>
            <a:r>
              <a:rPr lang="de-DE" baseline="0" smtClean="0"/>
              <a:t> choice by pre-selecting versions)</a:t>
            </a:r>
            <a:r>
              <a:rPr lang="de-DE" smtClean="0"/>
              <a:t>.</a:t>
            </a:r>
          </a:p>
          <a:p>
            <a:endParaRPr lang="de-DE" smtClean="0"/>
          </a:p>
          <a:p>
            <a:r>
              <a:rPr lang="de-DE" smtClean="0"/>
              <a:t>All requirements fulfilled -&gt; solution -&gt; conclusion.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9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84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Semantics</a:t>
            </a:r>
            <a:r>
              <a:rPr lang="de-DE" baseline="0" smtClean="0"/>
              <a:t> of a feature model is the set of all valid configurations.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35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mtClean="0"/>
              <a:t>Versions must be maintained for configuration, e.g., if not all customers upgrade to newest version (even more present in SECOs)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995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84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Configuration contains features and feature versions.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Semantics</a:t>
            </a:r>
            <a:r>
              <a:rPr lang="de-DE" baseline="0" smtClean="0"/>
              <a:t> of an HFM is the set of all valid configurations.</a:t>
            </a:r>
            <a:endParaRPr lang="de-DE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42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871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7969F-52F4-4104-A2BB-67FB14A22CC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42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133303"/>
            <a:ext cx="7774632" cy="1440161"/>
          </a:xfrm>
        </p:spPr>
        <p:txBody>
          <a:bodyPr>
            <a:noAutofit/>
          </a:bodyPr>
          <a:lstStyle>
            <a:lvl1pPr>
              <a:defRPr sz="2800" b="1" baseline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73463"/>
            <a:ext cx="7776864" cy="98296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4581301"/>
            <a:ext cx="3888432" cy="1872035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Click to add author(s)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13223"/>
            <a:ext cx="7776219" cy="719361"/>
          </a:xfrm>
        </p:spPr>
        <p:txBody>
          <a:bodyPr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Click here to add occasion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endParaRPr lang="de-DE" dirty="0" smtClean="0"/>
          </a:p>
        </p:txBody>
      </p:sp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09364"/>
            <a:ext cx="1512168" cy="43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286449" y="260648"/>
            <a:ext cx="905093" cy="915869"/>
            <a:chOff x="4932363" y="2019300"/>
            <a:chExt cx="933450" cy="944563"/>
          </a:xfrm>
        </p:grpSpPr>
        <p:sp>
          <p:nvSpPr>
            <p:cNvPr id="12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32363" y="2019300"/>
              <a:ext cx="933450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5205413" y="2255838"/>
              <a:ext cx="652463" cy="696913"/>
            </a:xfrm>
            <a:custGeom>
              <a:avLst/>
              <a:gdLst>
                <a:gd name="T0" fmla="*/ 0 w 174"/>
                <a:gd name="T1" fmla="*/ 161 h 186"/>
                <a:gd name="T2" fmla="*/ 90 w 174"/>
                <a:gd name="T3" fmla="*/ 89 h 186"/>
                <a:gd name="T4" fmla="*/ 145 w 174"/>
                <a:gd name="T5" fmla="*/ 0 h 186"/>
                <a:gd name="T6" fmla="*/ 145 w 174"/>
                <a:gd name="T7" fmla="*/ 0 h 186"/>
                <a:gd name="T8" fmla="*/ 174 w 174"/>
                <a:gd name="T9" fmla="*/ 56 h 186"/>
                <a:gd name="T10" fmla="*/ 137 w 174"/>
                <a:gd name="T11" fmla="*/ 140 h 186"/>
                <a:gd name="T12" fmla="*/ 54 w 174"/>
                <a:gd name="T13" fmla="*/ 186 h 186"/>
                <a:gd name="T14" fmla="*/ 0 w 17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6">
                  <a:moveTo>
                    <a:pt x="0" y="161"/>
                  </a:moveTo>
                  <a:cubicBezTo>
                    <a:pt x="0" y="161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5" y="26"/>
                    <a:pt x="174" y="56"/>
                    <a:pt x="174" y="56"/>
                  </a:cubicBezTo>
                  <a:cubicBezTo>
                    <a:pt x="174" y="56"/>
                    <a:pt x="163" y="111"/>
                    <a:pt x="137" y="140"/>
                  </a:cubicBezTo>
                  <a:cubicBezTo>
                    <a:pt x="106" y="172"/>
                    <a:pt x="54" y="186"/>
                    <a:pt x="54" y="186"/>
                  </a:cubicBezTo>
                  <a:cubicBezTo>
                    <a:pt x="54" y="186"/>
                    <a:pt x="26" y="177"/>
                    <a:pt x="0" y="161"/>
                  </a:cubicBezTo>
                  <a:close/>
                </a:path>
              </a:pathLst>
            </a:custGeom>
            <a:solidFill>
              <a:srgbClr val="0C6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4946651" y="2035175"/>
              <a:ext cx="630238" cy="636588"/>
            </a:xfrm>
            <a:custGeom>
              <a:avLst/>
              <a:gdLst>
                <a:gd name="T0" fmla="*/ 168 w 168"/>
                <a:gd name="T1" fmla="*/ 18 h 170"/>
                <a:gd name="T2" fmla="*/ 87 w 168"/>
                <a:gd name="T3" fmla="*/ 79 h 170"/>
                <a:gd name="T4" fmla="*/ 22 w 168"/>
                <a:gd name="T5" fmla="*/ 170 h 170"/>
                <a:gd name="T6" fmla="*/ 0 w 168"/>
                <a:gd name="T7" fmla="*/ 113 h 170"/>
                <a:gd name="T8" fmla="*/ 52 w 168"/>
                <a:gd name="T9" fmla="*/ 35 h 170"/>
                <a:gd name="T10" fmla="*/ 125 w 168"/>
                <a:gd name="T11" fmla="*/ 0 h 170"/>
                <a:gd name="T12" fmla="*/ 168 w 168"/>
                <a:gd name="T13" fmla="*/ 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70">
                  <a:moveTo>
                    <a:pt x="168" y="18"/>
                  </a:moveTo>
                  <a:cubicBezTo>
                    <a:pt x="168" y="18"/>
                    <a:pt x="132" y="32"/>
                    <a:pt x="87" y="79"/>
                  </a:cubicBezTo>
                  <a:cubicBezTo>
                    <a:pt x="41" y="126"/>
                    <a:pt x="22" y="170"/>
                    <a:pt x="22" y="170"/>
                  </a:cubicBezTo>
                  <a:cubicBezTo>
                    <a:pt x="7" y="142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45" y="5"/>
                    <a:pt x="168" y="18"/>
                  </a:cubicBezTo>
                  <a:close/>
                </a:path>
              </a:pathLst>
            </a:custGeom>
            <a:solidFill>
              <a:srgbClr val="C5C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5029201" y="2101850"/>
              <a:ext cx="720725" cy="757238"/>
            </a:xfrm>
            <a:custGeom>
              <a:avLst/>
              <a:gdLst>
                <a:gd name="T0" fmla="*/ 0 w 192"/>
                <a:gd name="T1" fmla="*/ 152 h 202"/>
                <a:gd name="T2" fmla="*/ 19 w 192"/>
                <a:gd name="T3" fmla="*/ 179 h 202"/>
                <a:gd name="T4" fmla="*/ 47 w 192"/>
                <a:gd name="T5" fmla="*/ 202 h 202"/>
                <a:gd name="T6" fmla="*/ 137 w 192"/>
                <a:gd name="T7" fmla="*/ 130 h 202"/>
                <a:gd name="T8" fmla="*/ 192 w 192"/>
                <a:gd name="T9" fmla="*/ 41 h 202"/>
                <a:gd name="T10" fmla="*/ 192 w 192"/>
                <a:gd name="T11" fmla="*/ 41 h 202"/>
                <a:gd name="T12" fmla="*/ 175 w 192"/>
                <a:gd name="T13" fmla="*/ 21 h 202"/>
                <a:gd name="T14" fmla="*/ 146 w 192"/>
                <a:gd name="T15" fmla="*/ 0 h 202"/>
                <a:gd name="T16" fmla="*/ 65 w 192"/>
                <a:gd name="T17" fmla="*/ 61 h 202"/>
                <a:gd name="T18" fmla="*/ 0 w 192"/>
                <a:gd name="T19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2">
                  <a:moveTo>
                    <a:pt x="0" y="152"/>
                  </a:moveTo>
                  <a:cubicBezTo>
                    <a:pt x="5" y="162"/>
                    <a:pt x="11" y="171"/>
                    <a:pt x="19" y="179"/>
                  </a:cubicBezTo>
                  <a:cubicBezTo>
                    <a:pt x="27" y="188"/>
                    <a:pt x="37" y="196"/>
                    <a:pt x="47" y="202"/>
                  </a:cubicBezTo>
                  <a:cubicBezTo>
                    <a:pt x="47" y="202"/>
                    <a:pt x="101" y="174"/>
                    <a:pt x="137" y="130"/>
                  </a:cubicBezTo>
                  <a:cubicBezTo>
                    <a:pt x="173" y="86"/>
                    <a:pt x="192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87" y="34"/>
                    <a:pt x="182" y="27"/>
                    <a:pt x="175" y="21"/>
                  </a:cubicBezTo>
                  <a:cubicBezTo>
                    <a:pt x="166" y="12"/>
                    <a:pt x="156" y="5"/>
                    <a:pt x="146" y="0"/>
                  </a:cubicBezTo>
                  <a:cubicBezTo>
                    <a:pt x="146" y="0"/>
                    <a:pt x="110" y="14"/>
                    <a:pt x="65" y="61"/>
                  </a:cubicBezTo>
                  <a:cubicBezTo>
                    <a:pt x="19" y="108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77C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4946651" y="2035175"/>
              <a:ext cx="911225" cy="917575"/>
            </a:xfrm>
            <a:custGeom>
              <a:avLst/>
              <a:gdLst>
                <a:gd name="T0" fmla="*/ 52 w 243"/>
                <a:gd name="T1" fmla="*/ 35 h 245"/>
                <a:gd name="T2" fmla="*/ 125 w 243"/>
                <a:gd name="T3" fmla="*/ 0 h 245"/>
                <a:gd name="T4" fmla="*/ 197 w 243"/>
                <a:gd name="T5" fmla="*/ 39 h 245"/>
                <a:gd name="T6" fmla="*/ 243 w 243"/>
                <a:gd name="T7" fmla="*/ 115 h 245"/>
                <a:gd name="T8" fmla="*/ 206 w 243"/>
                <a:gd name="T9" fmla="*/ 199 h 245"/>
                <a:gd name="T10" fmla="*/ 123 w 243"/>
                <a:gd name="T11" fmla="*/ 245 h 245"/>
                <a:gd name="T12" fmla="*/ 41 w 243"/>
                <a:gd name="T13" fmla="*/ 197 h 245"/>
                <a:gd name="T14" fmla="*/ 0 w 243"/>
                <a:gd name="T15" fmla="*/ 113 h 245"/>
                <a:gd name="T16" fmla="*/ 52 w 243"/>
                <a:gd name="T17" fmla="*/ 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45">
                  <a:moveTo>
                    <a:pt x="52" y="35"/>
                  </a:move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67" y="11"/>
                    <a:pt x="197" y="39"/>
                  </a:cubicBezTo>
                  <a:cubicBezTo>
                    <a:pt x="228" y="67"/>
                    <a:pt x="243" y="115"/>
                    <a:pt x="243" y="115"/>
                  </a:cubicBezTo>
                  <a:cubicBezTo>
                    <a:pt x="243" y="115"/>
                    <a:pt x="232" y="170"/>
                    <a:pt x="206" y="199"/>
                  </a:cubicBezTo>
                  <a:cubicBezTo>
                    <a:pt x="175" y="231"/>
                    <a:pt x="123" y="245"/>
                    <a:pt x="123" y="245"/>
                  </a:cubicBezTo>
                  <a:cubicBezTo>
                    <a:pt x="123" y="245"/>
                    <a:pt x="69" y="227"/>
                    <a:pt x="41" y="197"/>
                  </a:cubicBezTo>
                  <a:cubicBezTo>
                    <a:pt x="13" y="167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5235576" y="2098675"/>
              <a:ext cx="547688" cy="595313"/>
            </a:xfrm>
            <a:custGeom>
              <a:avLst/>
              <a:gdLst>
                <a:gd name="T0" fmla="*/ 0 w 146"/>
                <a:gd name="T1" fmla="*/ 0 h 159"/>
                <a:gd name="T2" fmla="*/ 82 w 146"/>
                <a:gd name="T3" fmla="*/ 62 h 159"/>
                <a:gd name="T4" fmla="*/ 146 w 146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9">
                  <a:moveTo>
                    <a:pt x="0" y="0"/>
                  </a:moveTo>
                  <a:cubicBezTo>
                    <a:pt x="0" y="0"/>
                    <a:pt x="40" y="19"/>
                    <a:pt x="82" y="62"/>
                  </a:cubicBezTo>
                  <a:cubicBezTo>
                    <a:pt x="123" y="105"/>
                    <a:pt x="146" y="159"/>
                    <a:pt x="146" y="15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056188" y="2251075"/>
              <a:ext cx="565150" cy="615950"/>
            </a:xfrm>
            <a:custGeom>
              <a:avLst/>
              <a:gdLst>
                <a:gd name="T0" fmla="*/ 151 w 151"/>
                <a:gd name="T1" fmla="*/ 164 h 164"/>
                <a:gd name="T2" fmla="*/ 64 w 151"/>
                <a:gd name="T3" fmla="*/ 97 h 164"/>
                <a:gd name="T4" fmla="*/ 0 w 151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64">
                  <a:moveTo>
                    <a:pt x="151" y="164"/>
                  </a:moveTo>
                  <a:cubicBezTo>
                    <a:pt x="151" y="164"/>
                    <a:pt x="105" y="138"/>
                    <a:pt x="64" y="97"/>
                  </a:cubicBezTo>
                  <a:cubicBezTo>
                    <a:pt x="24" y="55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5029201" y="2098675"/>
              <a:ext cx="547688" cy="573088"/>
            </a:xfrm>
            <a:custGeom>
              <a:avLst/>
              <a:gdLst>
                <a:gd name="T0" fmla="*/ 146 w 146"/>
                <a:gd name="T1" fmla="*/ 0 h 153"/>
                <a:gd name="T2" fmla="*/ 65 w 146"/>
                <a:gd name="T3" fmla="*/ 62 h 153"/>
                <a:gd name="T4" fmla="*/ 0 w 14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3">
                  <a:moveTo>
                    <a:pt x="146" y="0"/>
                  </a:moveTo>
                  <a:cubicBezTo>
                    <a:pt x="146" y="0"/>
                    <a:pt x="110" y="15"/>
                    <a:pt x="65" y="62"/>
                  </a:cubicBezTo>
                  <a:cubicBezTo>
                    <a:pt x="19" y="109"/>
                    <a:pt x="0" y="153"/>
                    <a:pt x="0" y="15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205413" y="2255838"/>
              <a:ext cx="544513" cy="606425"/>
            </a:xfrm>
            <a:custGeom>
              <a:avLst/>
              <a:gdLst>
                <a:gd name="T0" fmla="*/ 0 w 145"/>
                <a:gd name="T1" fmla="*/ 162 h 162"/>
                <a:gd name="T2" fmla="*/ 90 w 145"/>
                <a:gd name="T3" fmla="*/ 89 h 162"/>
                <a:gd name="T4" fmla="*/ 145 w 145"/>
                <a:gd name="T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2">
                  <a:moveTo>
                    <a:pt x="0" y="162"/>
                  </a:moveTo>
                  <a:cubicBezTo>
                    <a:pt x="0" y="162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1259632" y="31516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kern="1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VICCI</a:t>
            </a:r>
            <a:endParaRPr lang="de-DE" sz="3200" b="1" kern="12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619672" y="908720"/>
            <a:ext cx="69847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0" dirty="0" smtClean="0">
                <a:solidFill>
                  <a:schemeClr val="accent1"/>
                </a:solidFill>
              </a:rPr>
              <a:t>Visual and Interactive Cyber-Physical Systems Control and Integration </a:t>
            </a:r>
            <a:endParaRPr lang="de-DE" sz="1900" b="0" dirty="0">
              <a:solidFill>
                <a:schemeClr val="accent1"/>
              </a:solidFill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98593"/>
            <a:ext cx="2160240" cy="46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8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4680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72808" cy="4846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6813376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5" y="455723"/>
            <a:ext cx="21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704" y="6237312"/>
            <a:ext cx="5328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F396-EC80-471B-8B3C-58ACF2A3C9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242397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22.01.2014</a:t>
            </a:r>
            <a:endParaRPr lang="de-DE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8028384" y="260648"/>
            <a:ext cx="905093" cy="915869"/>
            <a:chOff x="4932363" y="2019300"/>
            <a:chExt cx="933450" cy="944563"/>
          </a:xfrm>
        </p:grpSpPr>
        <p:sp>
          <p:nvSpPr>
            <p:cNvPr id="31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32363" y="2019300"/>
              <a:ext cx="933450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5205413" y="2255838"/>
              <a:ext cx="652463" cy="696913"/>
            </a:xfrm>
            <a:custGeom>
              <a:avLst/>
              <a:gdLst>
                <a:gd name="T0" fmla="*/ 0 w 174"/>
                <a:gd name="T1" fmla="*/ 161 h 186"/>
                <a:gd name="T2" fmla="*/ 90 w 174"/>
                <a:gd name="T3" fmla="*/ 89 h 186"/>
                <a:gd name="T4" fmla="*/ 145 w 174"/>
                <a:gd name="T5" fmla="*/ 0 h 186"/>
                <a:gd name="T6" fmla="*/ 145 w 174"/>
                <a:gd name="T7" fmla="*/ 0 h 186"/>
                <a:gd name="T8" fmla="*/ 174 w 174"/>
                <a:gd name="T9" fmla="*/ 56 h 186"/>
                <a:gd name="T10" fmla="*/ 137 w 174"/>
                <a:gd name="T11" fmla="*/ 140 h 186"/>
                <a:gd name="T12" fmla="*/ 54 w 174"/>
                <a:gd name="T13" fmla="*/ 186 h 186"/>
                <a:gd name="T14" fmla="*/ 0 w 17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6">
                  <a:moveTo>
                    <a:pt x="0" y="161"/>
                  </a:moveTo>
                  <a:cubicBezTo>
                    <a:pt x="0" y="161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5" y="26"/>
                    <a:pt x="174" y="56"/>
                    <a:pt x="174" y="56"/>
                  </a:cubicBezTo>
                  <a:cubicBezTo>
                    <a:pt x="174" y="56"/>
                    <a:pt x="163" y="111"/>
                    <a:pt x="137" y="140"/>
                  </a:cubicBezTo>
                  <a:cubicBezTo>
                    <a:pt x="106" y="172"/>
                    <a:pt x="54" y="186"/>
                    <a:pt x="54" y="186"/>
                  </a:cubicBezTo>
                  <a:cubicBezTo>
                    <a:pt x="54" y="186"/>
                    <a:pt x="26" y="177"/>
                    <a:pt x="0" y="161"/>
                  </a:cubicBezTo>
                  <a:close/>
                </a:path>
              </a:pathLst>
            </a:custGeom>
            <a:solidFill>
              <a:srgbClr val="0C6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4946651" y="2035175"/>
              <a:ext cx="630238" cy="636588"/>
            </a:xfrm>
            <a:custGeom>
              <a:avLst/>
              <a:gdLst>
                <a:gd name="T0" fmla="*/ 168 w 168"/>
                <a:gd name="T1" fmla="*/ 18 h 170"/>
                <a:gd name="T2" fmla="*/ 87 w 168"/>
                <a:gd name="T3" fmla="*/ 79 h 170"/>
                <a:gd name="T4" fmla="*/ 22 w 168"/>
                <a:gd name="T5" fmla="*/ 170 h 170"/>
                <a:gd name="T6" fmla="*/ 0 w 168"/>
                <a:gd name="T7" fmla="*/ 113 h 170"/>
                <a:gd name="T8" fmla="*/ 52 w 168"/>
                <a:gd name="T9" fmla="*/ 35 h 170"/>
                <a:gd name="T10" fmla="*/ 125 w 168"/>
                <a:gd name="T11" fmla="*/ 0 h 170"/>
                <a:gd name="T12" fmla="*/ 168 w 168"/>
                <a:gd name="T13" fmla="*/ 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70">
                  <a:moveTo>
                    <a:pt x="168" y="18"/>
                  </a:moveTo>
                  <a:cubicBezTo>
                    <a:pt x="168" y="18"/>
                    <a:pt x="132" y="32"/>
                    <a:pt x="87" y="79"/>
                  </a:cubicBezTo>
                  <a:cubicBezTo>
                    <a:pt x="41" y="126"/>
                    <a:pt x="22" y="170"/>
                    <a:pt x="22" y="170"/>
                  </a:cubicBezTo>
                  <a:cubicBezTo>
                    <a:pt x="7" y="142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45" y="5"/>
                    <a:pt x="168" y="18"/>
                  </a:cubicBezTo>
                  <a:close/>
                </a:path>
              </a:pathLst>
            </a:custGeom>
            <a:solidFill>
              <a:srgbClr val="C5C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5029201" y="2101850"/>
              <a:ext cx="720725" cy="757238"/>
            </a:xfrm>
            <a:custGeom>
              <a:avLst/>
              <a:gdLst>
                <a:gd name="T0" fmla="*/ 0 w 192"/>
                <a:gd name="T1" fmla="*/ 152 h 202"/>
                <a:gd name="T2" fmla="*/ 19 w 192"/>
                <a:gd name="T3" fmla="*/ 179 h 202"/>
                <a:gd name="T4" fmla="*/ 47 w 192"/>
                <a:gd name="T5" fmla="*/ 202 h 202"/>
                <a:gd name="T6" fmla="*/ 137 w 192"/>
                <a:gd name="T7" fmla="*/ 130 h 202"/>
                <a:gd name="T8" fmla="*/ 192 w 192"/>
                <a:gd name="T9" fmla="*/ 41 h 202"/>
                <a:gd name="T10" fmla="*/ 192 w 192"/>
                <a:gd name="T11" fmla="*/ 41 h 202"/>
                <a:gd name="T12" fmla="*/ 175 w 192"/>
                <a:gd name="T13" fmla="*/ 21 h 202"/>
                <a:gd name="T14" fmla="*/ 146 w 192"/>
                <a:gd name="T15" fmla="*/ 0 h 202"/>
                <a:gd name="T16" fmla="*/ 65 w 192"/>
                <a:gd name="T17" fmla="*/ 61 h 202"/>
                <a:gd name="T18" fmla="*/ 0 w 192"/>
                <a:gd name="T19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2">
                  <a:moveTo>
                    <a:pt x="0" y="152"/>
                  </a:moveTo>
                  <a:cubicBezTo>
                    <a:pt x="5" y="162"/>
                    <a:pt x="11" y="171"/>
                    <a:pt x="19" y="179"/>
                  </a:cubicBezTo>
                  <a:cubicBezTo>
                    <a:pt x="27" y="188"/>
                    <a:pt x="37" y="196"/>
                    <a:pt x="47" y="202"/>
                  </a:cubicBezTo>
                  <a:cubicBezTo>
                    <a:pt x="47" y="202"/>
                    <a:pt x="101" y="174"/>
                    <a:pt x="137" y="130"/>
                  </a:cubicBezTo>
                  <a:cubicBezTo>
                    <a:pt x="173" y="86"/>
                    <a:pt x="192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87" y="34"/>
                    <a:pt x="182" y="27"/>
                    <a:pt x="175" y="21"/>
                  </a:cubicBezTo>
                  <a:cubicBezTo>
                    <a:pt x="166" y="12"/>
                    <a:pt x="156" y="5"/>
                    <a:pt x="146" y="0"/>
                  </a:cubicBezTo>
                  <a:cubicBezTo>
                    <a:pt x="146" y="0"/>
                    <a:pt x="110" y="14"/>
                    <a:pt x="65" y="61"/>
                  </a:cubicBezTo>
                  <a:cubicBezTo>
                    <a:pt x="19" y="108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77C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4946651" y="2035175"/>
              <a:ext cx="911225" cy="917575"/>
            </a:xfrm>
            <a:custGeom>
              <a:avLst/>
              <a:gdLst>
                <a:gd name="T0" fmla="*/ 52 w 243"/>
                <a:gd name="T1" fmla="*/ 35 h 245"/>
                <a:gd name="T2" fmla="*/ 125 w 243"/>
                <a:gd name="T3" fmla="*/ 0 h 245"/>
                <a:gd name="T4" fmla="*/ 197 w 243"/>
                <a:gd name="T5" fmla="*/ 39 h 245"/>
                <a:gd name="T6" fmla="*/ 243 w 243"/>
                <a:gd name="T7" fmla="*/ 115 h 245"/>
                <a:gd name="T8" fmla="*/ 206 w 243"/>
                <a:gd name="T9" fmla="*/ 199 h 245"/>
                <a:gd name="T10" fmla="*/ 123 w 243"/>
                <a:gd name="T11" fmla="*/ 245 h 245"/>
                <a:gd name="T12" fmla="*/ 41 w 243"/>
                <a:gd name="T13" fmla="*/ 197 h 245"/>
                <a:gd name="T14" fmla="*/ 0 w 243"/>
                <a:gd name="T15" fmla="*/ 113 h 245"/>
                <a:gd name="T16" fmla="*/ 52 w 243"/>
                <a:gd name="T17" fmla="*/ 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45">
                  <a:moveTo>
                    <a:pt x="52" y="35"/>
                  </a:move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67" y="11"/>
                    <a:pt x="197" y="39"/>
                  </a:cubicBezTo>
                  <a:cubicBezTo>
                    <a:pt x="228" y="67"/>
                    <a:pt x="243" y="115"/>
                    <a:pt x="243" y="115"/>
                  </a:cubicBezTo>
                  <a:cubicBezTo>
                    <a:pt x="243" y="115"/>
                    <a:pt x="232" y="170"/>
                    <a:pt x="206" y="199"/>
                  </a:cubicBezTo>
                  <a:cubicBezTo>
                    <a:pt x="175" y="231"/>
                    <a:pt x="123" y="245"/>
                    <a:pt x="123" y="245"/>
                  </a:cubicBezTo>
                  <a:cubicBezTo>
                    <a:pt x="123" y="245"/>
                    <a:pt x="69" y="227"/>
                    <a:pt x="41" y="197"/>
                  </a:cubicBezTo>
                  <a:cubicBezTo>
                    <a:pt x="13" y="167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5235576" y="2098675"/>
              <a:ext cx="547688" cy="595313"/>
            </a:xfrm>
            <a:custGeom>
              <a:avLst/>
              <a:gdLst>
                <a:gd name="T0" fmla="*/ 0 w 146"/>
                <a:gd name="T1" fmla="*/ 0 h 159"/>
                <a:gd name="T2" fmla="*/ 82 w 146"/>
                <a:gd name="T3" fmla="*/ 62 h 159"/>
                <a:gd name="T4" fmla="*/ 146 w 146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9">
                  <a:moveTo>
                    <a:pt x="0" y="0"/>
                  </a:moveTo>
                  <a:cubicBezTo>
                    <a:pt x="0" y="0"/>
                    <a:pt x="40" y="19"/>
                    <a:pt x="82" y="62"/>
                  </a:cubicBezTo>
                  <a:cubicBezTo>
                    <a:pt x="123" y="105"/>
                    <a:pt x="146" y="159"/>
                    <a:pt x="146" y="15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5056188" y="2251075"/>
              <a:ext cx="565150" cy="615950"/>
            </a:xfrm>
            <a:custGeom>
              <a:avLst/>
              <a:gdLst>
                <a:gd name="T0" fmla="*/ 151 w 151"/>
                <a:gd name="T1" fmla="*/ 164 h 164"/>
                <a:gd name="T2" fmla="*/ 64 w 151"/>
                <a:gd name="T3" fmla="*/ 97 h 164"/>
                <a:gd name="T4" fmla="*/ 0 w 151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64">
                  <a:moveTo>
                    <a:pt x="151" y="164"/>
                  </a:moveTo>
                  <a:cubicBezTo>
                    <a:pt x="151" y="164"/>
                    <a:pt x="105" y="138"/>
                    <a:pt x="64" y="97"/>
                  </a:cubicBezTo>
                  <a:cubicBezTo>
                    <a:pt x="24" y="55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5029201" y="2098675"/>
              <a:ext cx="547688" cy="573088"/>
            </a:xfrm>
            <a:custGeom>
              <a:avLst/>
              <a:gdLst>
                <a:gd name="T0" fmla="*/ 146 w 146"/>
                <a:gd name="T1" fmla="*/ 0 h 153"/>
                <a:gd name="T2" fmla="*/ 65 w 146"/>
                <a:gd name="T3" fmla="*/ 62 h 153"/>
                <a:gd name="T4" fmla="*/ 0 w 14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3">
                  <a:moveTo>
                    <a:pt x="146" y="0"/>
                  </a:moveTo>
                  <a:cubicBezTo>
                    <a:pt x="146" y="0"/>
                    <a:pt x="110" y="15"/>
                    <a:pt x="65" y="62"/>
                  </a:cubicBezTo>
                  <a:cubicBezTo>
                    <a:pt x="19" y="109"/>
                    <a:pt x="0" y="153"/>
                    <a:pt x="0" y="15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5205413" y="2255838"/>
              <a:ext cx="544513" cy="606425"/>
            </a:xfrm>
            <a:custGeom>
              <a:avLst/>
              <a:gdLst>
                <a:gd name="T0" fmla="*/ 0 w 145"/>
                <a:gd name="T1" fmla="*/ 162 h 162"/>
                <a:gd name="T2" fmla="*/ 90 w 145"/>
                <a:gd name="T3" fmla="*/ 89 h 162"/>
                <a:gd name="T4" fmla="*/ 145 w 145"/>
                <a:gd name="T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2">
                  <a:moveTo>
                    <a:pt x="0" y="162"/>
                  </a:moveTo>
                  <a:cubicBezTo>
                    <a:pt x="0" y="162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9611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83568" y="1340768"/>
            <a:ext cx="3816424" cy="46805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44008" y="1340768"/>
            <a:ext cx="3816424" cy="468051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72808" cy="4846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0" y="6813376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5" y="455723"/>
            <a:ext cx="21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704" y="6237312"/>
            <a:ext cx="5328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F396-EC80-471B-8B3C-58ACF2A3C9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5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242397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22.01.2014</a:t>
            </a:r>
            <a:endParaRPr lang="de-DE" dirty="0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8028384" y="260648"/>
            <a:ext cx="905093" cy="915869"/>
            <a:chOff x="4932363" y="2019300"/>
            <a:chExt cx="933450" cy="944563"/>
          </a:xfrm>
        </p:grpSpPr>
        <p:sp>
          <p:nvSpPr>
            <p:cNvPr id="37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32363" y="2019300"/>
              <a:ext cx="933450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auto">
            <a:xfrm>
              <a:off x="5205413" y="2255838"/>
              <a:ext cx="652463" cy="696913"/>
            </a:xfrm>
            <a:custGeom>
              <a:avLst/>
              <a:gdLst>
                <a:gd name="T0" fmla="*/ 0 w 174"/>
                <a:gd name="T1" fmla="*/ 161 h 186"/>
                <a:gd name="T2" fmla="*/ 90 w 174"/>
                <a:gd name="T3" fmla="*/ 89 h 186"/>
                <a:gd name="T4" fmla="*/ 145 w 174"/>
                <a:gd name="T5" fmla="*/ 0 h 186"/>
                <a:gd name="T6" fmla="*/ 145 w 174"/>
                <a:gd name="T7" fmla="*/ 0 h 186"/>
                <a:gd name="T8" fmla="*/ 174 w 174"/>
                <a:gd name="T9" fmla="*/ 56 h 186"/>
                <a:gd name="T10" fmla="*/ 137 w 174"/>
                <a:gd name="T11" fmla="*/ 140 h 186"/>
                <a:gd name="T12" fmla="*/ 54 w 174"/>
                <a:gd name="T13" fmla="*/ 186 h 186"/>
                <a:gd name="T14" fmla="*/ 0 w 17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6">
                  <a:moveTo>
                    <a:pt x="0" y="161"/>
                  </a:moveTo>
                  <a:cubicBezTo>
                    <a:pt x="0" y="161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5" y="26"/>
                    <a:pt x="174" y="56"/>
                    <a:pt x="174" y="56"/>
                  </a:cubicBezTo>
                  <a:cubicBezTo>
                    <a:pt x="174" y="56"/>
                    <a:pt x="163" y="111"/>
                    <a:pt x="137" y="140"/>
                  </a:cubicBezTo>
                  <a:cubicBezTo>
                    <a:pt x="106" y="172"/>
                    <a:pt x="54" y="186"/>
                    <a:pt x="54" y="186"/>
                  </a:cubicBezTo>
                  <a:cubicBezTo>
                    <a:pt x="54" y="186"/>
                    <a:pt x="26" y="177"/>
                    <a:pt x="0" y="161"/>
                  </a:cubicBezTo>
                  <a:close/>
                </a:path>
              </a:pathLst>
            </a:custGeom>
            <a:solidFill>
              <a:srgbClr val="0C6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8"/>
            <p:cNvSpPr>
              <a:spLocks/>
            </p:cNvSpPr>
            <p:nvPr userDrawn="1"/>
          </p:nvSpPr>
          <p:spPr bwMode="auto">
            <a:xfrm>
              <a:off x="4946651" y="2035175"/>
              <a:ext cx="630238" cy="636588"/>
            </a:xfrm>
            <a:custGeom>
              <a:avLst/>
              <a:gdLst>
                <a:gd name="T0" fmla="*/ 168 w 168"/>
                <a:gd name="T1" fmla="*/ 18 h 170"/>
                <a:gd name="T2" fmla="*/ 87 w 168"/>
                <a:gd name="T3" fmla="*/ 79 h 170"/>
                <a:gd name="T4" fmla="*/ 22 w 168"/>
                <a:gd name="T5" fmla="*/ 170 h 170"/>
                <a:gd name="T6" fmla="*/ 0 w 168"/>
                <a:gd name="T7" fmla="*/ 113 h 170"/>
                <a:gd name="T8" fmla="*/ 52 w 168"/>
                <a:gd name="T9" fmla="*/ 35 h 170"/>
                <a:gd name="T10" fmla="*/ 125 w 168"/>
                <a:gd name="T11" fmla="*/ 0 h 170"/>
                <a:gd name="T12" fmla="*/ 168 w 168"/>
                <a:gd name="T13" fmla="*/ 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70">
                  <a:moveTo>
                    <a:pt x="168" y="18"/>
                  </a:moveTo>
                  <a:cubicBezTo>
                    <a:pt x="168" y="18"/>
                    <a:pt x="132" y="32"/>
                    <a:pt x="87" y="79"/>
                  </a:cubicBezTo>
                  <a:cubicBezTo>
                    <a:pt x="41" y="126"/>
                    <a:pt x="22" y="170"/>
                    <a:pt x="22" y="170"/>
                  </a:cubicBezTo>
                  <a:cubicBezTo>
                    <a:pt x="7" y="142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45" y="5"/>
                    <a:pt x="168" y="18"/>
                  </a:cubicBezTo>
                  <a:close/>
                </a:path>
              </a:pathLst>
            </a:custGeom>
            <a:solidFill>
              <a:srgbClr val="C5C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9"/>
            <p:cNvSpPr>
              <a:spLocks/>
            </p:cNvSpPr>
            <p:nvPr userDrawn="1"/>
          </p:nvSpPr>
          <p:spPr bwMode="auto">
            <a:xfrm>
              <a:off x="5029201" y="2101850"/>
              <a:ext cx="720725" cy="757238"/>
            </a:xfrm>
            <a:custGeom>
              <a:avLst/>
              <a:gdLst>
                <a:gd name="T0" fmla="*/ 0 w 192"/>
                <a:gd name="T1" fmla="*/ 152 h 202"/>
                <a:gd name="T2" fmla="*/ 19 w 192"/>
                <a:gd name="T3" fmla="*/ 179 h 202"/>
                <a:gd name="T4" fmla="*/ 47 w 192"/>
                <a:gd name="T5" fmla="*/ 202 h 202"/>
                <a:gd name="T6" fmla="*/ 137 w 192"/>
                <a:gd name="T7" fmla="*/ 130 h 202"/>
                <a:gd name="T8" fmla="*/ 192 w 192"/>
                <a:gd name="T9" fmla="*/ 41 h 202"/>
                <a:gd name="T10" fmla="*/ 192 w 192"/>
                <a:gd name="T11" fmla="*/ 41 h 202"/>
                <a:gd name="T12" fmla="*/ 175 w 192"/>
                <a:gd name="T13" fmla="*/ 21 h 202"/>
                <a:gd name="T14" fmla="*/ 146 w 192"/>
                <a:gd name="T15" fmla="*/ 0 h 202"/>
                <a:gd name="T16" fmla="*/ 65 w 192"/>
                <a:gd name="T17" fmla="*/ 61 h 202"/>
                <a:gd name="T18" fmla="*/ 0 w 192"/>
                <a:gd name="T19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2">
                  <a:moveTo>
                    <a:pt x="0" y="152"/>
                  </a:moveTo>
                  <a:cubicBezTo>
                    <a:pt x="5" y="162"/>
                    <a:pt x="11" y="171"/>
                    <a:pt x="19" y="179"/>
                  </a:cubicBezTo>
                  <a:cubicBezTo>
                    <a:pt x="27" y="188"/>
                    <a:pt x="37" y="196"/>
                    <a:pt x="47" y="202"/>
                  </a:cubicBezTo>
                  <a:cubicBezTo>
                    <a:pt x="47" y="202"/>
                    <a:pt x="101" y="174"/>
                    <a:pt x="137" y="130"/>
                  </a:cubicBezTo>
                  <a:cubicBezTo>
                    <a:pt x="173" y="86"/>
                    <a:pt x="192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87" y="34"/>
                    <a:pt x="182" y="27"/>
                    <a:pt x="175" y="21"/>
                  </a:cubicBezTo>
                  <a:cubicBezTo>
                    <a:pt x="166" y="12"/>
                    <a:pt x="156" y="5"/>
                    <a:pt x="146" y="0"/>
                  </a:cubicBezTo>
                  <a:cubicBezTo>
                    <a:pt x="146" y="0"/>
                    <a:pt x="110" y="14"/>
                    <a:pt x="65" y="61"/>
                  </a:cubicBezTo>
                  <a:cubicBezTo>
                    <a:pt x="19" y="108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77C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10"/>
            <p:cNvSpPr>
              <a:spLocks/>
            </p:cNvSpPr>
            <p:nvPr userDrawn="1"/>
          </p:nvSpPr>
          <p:spPr bwMode="auto">
            <a:xfrm>
              <a:off x="4946651" y="2035175"/>
              <a:ext cx="911225" cy="917575"/>
            </a:xfrm>
            <a:custGeom>
              <a:avLst/>
              <a:gdLst>
                <a:gd name="T0" fmla="*/ 52 w 243"/>
                <a:gd name="T1" fmla="*/ 35 h 245"/>
                <a:gd name="T2" fmla="*/ 125 w 243"/>
                <a:gd name="T3" fmla="*/ 0 h 245"/>
                <a:gd name="T4" fmla="*/ 197 w 243"/>
                <a:gd name="T5" fmla="*/ 39 h 245"/>
                <a:gd name="T6" fmla="*/ 243 w 243"/>
                <a:gd name="T7" fmla="*/ 115 h 245"/>
                <a:gd name="T8" fmla="*/ 206 w 243"/>
                <a:gd name="T9" fmla="*/ 199 h 245"/>
                <a:gd name="T10" fmla="*/ 123 w 243"/>
                <a:gd name="T11" fmla="*/ 245 h 245"/>
                <a:gd name="T12" fmla="*/ 41 w 243"/>
                <a:gd name="T13" fmla="*/ 197 h 245"/>
                <a:gd name="T14" fmla="*/ 0 w 243"/>
                <a:gd name="T15" fmla="*/ 113 h 245"/>
                <a:gd name="T16" fmla="*/ 52 w 243"/>
                <a:gd name="T17" fmla="*/ 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45">
                  <a:moveTo>
                    <a:pt x="52" y="35"/>
                  </a:move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67" y="11"/>
                    <a:pt x="197" y="39"/>
                  </a:cubicBezTo>
                  <a:cubicBezTo>
                    <a:pt x="228" y="67"/>
                    <a:pt x="243" y="115"/>
                    <a:pt x="243" y="115"/>
                  </a:cubicBezTo>
                  <a:cubicBezTo>
                    <a:pt x="243" y="115"/>
                    <a:pt x="232" y="170"/>
                    <a:pt x="206" y="199"/>
                  </a:cubicBezTo>
                  <a:cubicBezTo>
                    <a:pt x="175" y="231"/>
                    <a:pt x="123" y="245"/>
                    <a:pt x="123" y="245"/>
                  </a:cubicBezTo>
                  <a:cubicBezTo>
                    <a:pt x="123" y="245"/>
                    <a:pt x="69" y="227"/>
                    <a:pt x="41" y="197"/>
                  </a:cubicBezTo>
                  <a:cubicBezTo>
                    <a:pt x="13" y="167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5235576" y="2098675"/>
              <a:ext cx="547688" cy="595313"/>
            </a:xfrm>
            <a:custGeom>
              <a:avLst/>
              <a:gdLst>
                <a:gd name="T0" fmla="*/ 0 w 146"/>
                <a:gd name="T1" fmla="*/ 0 h 159"/>
                <a:gd name="T2" fmla="*/ 82 w 146"/>
                <a:gd name="T3" fmla="*/ 62 h 159"/>
                <a:gd name="T4" fmla="*/ 146 w 146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9">
                  <a:moveTo>
                    <a:pt x="0" y="0"/>
                  </a:moveTo>
                  <a:cubicBezTo>
                    <a:pt x="0" y="0"/>
                    <a:pt x="40" y="19"/>
                    <a:pt x="82" y="62"/>
                  </a:cubicBezTo>
                  <a:cubicBezTo>
                    <a:pt x="123" y="105"/>
                    <a:pt x="146" y="159"/>
                    <a:pt x="146" y="15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2"/>
            <p:cNvSpPr>
              <a:spLocks/>
            </p:cNvSpPr>
            <p:nvPr userDrawn="1"/>
          </p:nvSpPr>
          <p:spPr bwMode="auto">
            <a:xfrm>
              <a:off x="5056188" y="2251075"/>
              <a:ext cx="565150" cy="615950"/>
            </a:xfrm>
            <a:custGeom>
              <a:avLst/>
              <a:gdLst>
                <a:gd name="T0" fmla="*/ 151 w 151"/>
                <a:gd name="T1" fmla="*/ 164 h 164"/>
                <a:gd name="T2" fmla="*/ 64 w 151"/>
                <a:gd name="T3" fmla="*/ 97 h 164"/>
                <a:gd name="T4" fmla="*/ 0 w 151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64">
                  <a:moveTo>
                    <a:pt x="151" y="164"/>
                  </a:moveTo>
                  <a:cubicBezTo>
                    <a:pt x="151" y="164"/>
                    <a:pt x="105" y="138"/>
                    <a:pt x="64" y="97"/>
                  </a:cubicBezTo>
                  <a:cubicBezTo>
                    <a:pt x="24" y="55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5029201" y="2098675"/>
              <a:ext cx="547688" cy="573088"/>
            </a:xfrm>
            <a:custGeom>
              <a:avLst/>
              <a:gdLst>
                <a:gd name="T0" fmla="*/ 146 w 146"/>
                <a:gd name="T1" fmla="*/ 0 h 153"/>
                <a:gd name="T2" fmla="*/ 65 w 146"/>
                <a:gd name="T3" fmla="*/ 62 h 153"/>
                <a:gd name="T4" fmla="*/ 0 w 14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3">
                  <a:moveTo>
                    <a:pt x="146" y="0"/>
                  </a:moveTo>
                  <a:cubicBezTo>
                    <a:pt x="146" y="0"/>
                    <a:pt x="110" y="15"/>
                    <a:pt x="65" y="62"/>
                  </a:cubicBezTo>
                  <a:cubicBezTo>
                    <a:pt x="19" y="109"/>
                    <a:pt x="0" y="153"/>
                    <a:pt x="0" y="15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205413" y="2255838"/>
              <a:ext cx="544513" cy="606425"/>
            </a:xfrm>
            <a:custGeom>
              <a:avLst/>
              <a:gdLst>
                <a:gd name="T0" fmla="*/ 0 w 145"/>
                <a:gd name="T1" fmla="*/ 162 h 162"/>
                <a:gd name="T2" fmla="*/ 90 w 145"/>
                <a:gd name="T3" fmla="*/ 89 h 162"/>
                <a:gd name="T4" fmla="*/ 145 w 145"/>
                <a:gd name="T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2">
                  <a:moveTo>
                    <a:pt x="0" y="162"/>
                  </a:moveTo>
                  <a:cubicBezTo>
                    <a:pt x="0" y="162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02757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 userDrawn="1"/>
        </p:nvGrpSpPr>
        <p:grpSpPr>
          <a:xfrm>
            <a:off x="8028384" y="260648"/>
            <a:ext cx="905093" cy="915869"/>
            <a:chOff x="4932363" y="2019300"/>
            <a:chExt cx="933450" cy="944563"/>
          </a:xfrm>
        </p:grpSpPr>
        <p:sp>
          <p:nvSpPr>
            <p:cNvPr id="39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32363" y="2019300"/>
              <a:ext cx="933450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7"/>
            <p:cNvSpPr>
              <a:spLocks/>
            </p:cNvSpPr>
            <p:nvPr userDrawn="1"/>
          </p:nvSpPr>
          <p:spPr bwMode="auto">
            <a:xfrm>
              <a:off x="5205413" y="2255838"/>
              <a:ext cx="652463" cy="696913"/>
            </a:xfrm>
            <a:custGeom>
              <a:avLst/>
              <a:gdLst>
                <a:gd name="T0" fmla="*/ 0 w 174"/>
                <a:gd name="T1" fmla="*/ 161 h 186"/>
                <a:gd name="T2" fmla="*/ 90 w 174"/>
                <a:gd name="T3" fmla="*/ 89 h 186"/>
                <a:gd name="T4" fmla="*/ 145 w 174"/>
                <a:gd name="T5" fmla="*/ 0 h 186"/>
                <a:gd name="T6" fmla="*/ 145 w 174"/>
                <a:gd name="T7" fmla="*/ 0 h 186"/>
                <a:gd name="T8" fmla="*/ 174 w 174"/>
                <a:gd name="T9" fmla="*/ 56 h 186"/>
                <a:gd name="T10" fmla="*/ 137 w 174"/>
                <a:gd name="T11" fmla="*/ 140 h 186"/>
                <a:gd name="T12" fmla="*/ 54 w 174"/>
                <a:gd name="T13" fmla="*/ 186 h 186"/>
                <a:gd name="T14" fmla="*/ 0 w 17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6">
                  <a:moveTo>
                    <a:pt x="0" y="161"/>
                  </a:moveTo>
                  <a:cubicBezTo>
                    <a:pt x="0" y="161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5" y="26"/>
                    <a:pt x="174" y="56"/>
                    <a:pt x="174" y="56"/>
                  </a:cubicBezTo>
                  <a:cubicBezTo>
                    <a:pt x="174" y="56"/>
                    <a:pt x="163" y="111"/>
                    <a:pt x="137" y="140"/>
                  </a:cubicBezTo>
                  <a:cubicBezTo>
                    <a:pt x="106" y="172"/>
                    <a:pt x="54" y="186"/>
                    <a:pt x="54" y="186"/>
                  </a:cubicBezTo>
                  <a:cubicBezTo>
                    <a:pt x="54" y="186"/>
                    <a:pt x="26" y="177"/>
                    <a:pt x="0" y="161"/>
                  </a:cubicBezTo>
                  <a:close/>
                </a:path>
              </a:pathLst>
            </a:custGeom>
            <a:solidFill>
              <a:srgbClr val="0C6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Freeform 8"/>
            <p:cNvSpPr>
              <a:spLocks/>
            </p:cNvSpPr>
            <p:nvPr userDrawn="1"/>
          </p:nvSpPr>
          <p:spPr bwMode="auto">
            <a:xfrm>
              <a:off x="4946651" y="2035175"/>
              <a:ext cx="630238" cy="636588"/>
            </a:xfrm>
            <a:custGeom>
              <a:avLst/>
              <a:gdLst>
                <a:gd name="T0" fmla="*/ 168 w 168"/>
                <a:gd name="T1" fmla="*/ 18 h 170"/>
                <a:gd name="T2" fmla="*/ 87 w 168"/>
                <a:gd name="T3" fmla="*/ 79 h 170"/>
                <a:gd name="T4" fmla="*/ 22 w 168"/>
                <a:gd name="T5" fmla="*/ 170 h 170"/>
                <a:gd name="T6" fmla="*/ 0 w 168"/>
                <a:gd name="T7" fmla="*/ 113 h 170"/>
                <a:gd name="T8" fmla="*/ 52 w 168"/>
                <a:gd name="T9" fmla="*/ 35 h 170"/>
                <a:gd name="T10" fmla="*/ 125 w 168"/>
                <a:gd name="T11" fmla="*/ 0 h 170"/>
                <a:gd name="T12" fmla="*/ 168 w 168"/>
                <a:gd name="T13" fmla="*/ 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70">
                  <a:moveTo>
                    <a:pt x="168" y="18"/>
                  </a:moveTo>
                  <a:cubicBezTo>
                    <a:pt x="168" y="18"/>
                    <a:pt x="132" y="32"/>
                    <a:pt x="87" y="79"/>
                  </a:cubicBezTo>
                  <a:cubicBezTo>
                    <a:pt x="41" y="126"/>
                    <a:pt x="22" y="170"/>
                    <a:pt x="22" y="170"/>
                  </a:cubicBezTo>
                  <a:cubicBezTo>
                    <a:pt x="7" y="142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45" y="5"/>
                    <a:pt x="168" y="18"/>
                  </a:cubicBezTo>
                  <a:close/>
                </a:path>
              </a:pathLst>
            </a:custGeom>
            <a:solidFill>
              <a:srgbClr val="C5C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5029201" y="2101850"/>
              <a:ext cx="720725" cy="757238"/>
            </a:xfrm>
            <a:custGeom>
              <a:avLst/>
              <a:gdLst>
                <a:gd name="T0" fmla="*/ 0 w 192"/>
                <a:gd name="T1" fmla="*/ 152 h 202"/>
                <a:gd name="T2" fmla="*/ 19 w 192"/>
                <a:gd name="T3" fmla="*/ 179 h 202"/>
                <a:gd name="T4" fmla="*/ 47 w 192"/>
                <a:gd name="T5" fmla="*/ 202 h 202"/>
                <a:gd name="T6" fmla="*/ 137 w 192"/>
                <a:gd name="T7" fmla="*/ 130 h 202"/>
                <a:gd name="T8" fmla="*/ 192 w 192"/>
                <a:gd name="T9" fmla="*/ 41 h 202"/>
                <a:gd name="T10" fmla="*/ 192 w 192"/>
                <a:gd name="T11" fmla="*/ 41 h 202"/>
                <a:gd name="T12" fmla="*/ 175 w 192"/>
                <a:gd name="T13" fmla="*/ 21 h 202"/>
                <a:gd name="T14" fmla="*/ 146 w 192"/>
                <a:gd name="T15" fmla="*/ 0 h 202"/>
                <a:gd name="T16" fmla="*/ 65 w 192"/>
                <a:gd name="T17" fmla="*/ 61 h 202"/>
                <a:gd name="T18" fmla="*/ 0 w 192"/>
                <a:gd name="T19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2">
                  <a:moveTo>
                    <a:pt x="0" y="152"/>
                  </a:moveTo>
                  <a:cubicBezTo>
                    <a:pt x="5" y="162"/>
                    <a:pt x="11" y="171"/>
                    <a:pt x="19" y="179"/>
                  </a:cubicBezTo>
                  <a:cubicBezTo>
                    <a:pt x="27" y="188"/>
                    <a:pt x="37" y="196"/>
                    <a:pt x="47" y="202"/>
                  </a:cubicBezTo>
                  <a:cubicBezTo>
                    <a:pt x="47" y="202"/>
                    <a:pt x="101" y="174"/>
                    <a:pt x="137" y="130"/>
                  </a:cubicBezTo>
                  <a:cubicBezTo>
                    <a:pt x="173" y="86"/>
                    <a:pt x="192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87" y="34"/>
                    <a:pt x="182" y="27"/>
                    <a:pt x="175" y="21"/>
                  </a:cubicBezTo>
                  <a:cubicBezTo>
                    <a:pt x="166" y="12"/>
                    <a:pt x="156" y="5"/>
                    <a:pt x="146" y="0"/>
                  </a:cubicBezTo>
                  <a:cubicBezTo>
                    <a:pt x="146" y="0"/>
                    <a:pt x="110" y="14"/>
                    <a:pt x="65" y="61"/>
                  </a:cubicBezTo>
                  <a:cubicBezTo>
                    <a:pt x="19" y="108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77C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4946651" y="2035175"/>
              <a:ext cx="911225" cy="917575"/>
            </a:xfrm>
            <a:custGeom>
              <a:avLst/>
              <a:gdLst>
                <a:gd name="T0" fmla="*/ 52 w 243"/>
                <a:gd name="T1" fmla="*/ 35 h 245"/>
                <a:gd name="T2" fmla="*/ 125 w 243"/>
                <a:gd name="T3" fmla="*/ 0 h 245"/>
                <a:gd name="T4" fmla="*/ 197 w 243"/>
                <a:gd name="T5" fmla="*/ 39 h 245"/>
                <a:gd name="T6" fmla="*/ 243 w 243"/>
                <a:gd name="T7" fmla="*/ 115 h 245"/>
                <a:gd name="T8" fmla="*/ 206 w 243"/>
                <a:gd name="T9" fmla="*/ 199 h 245"/>
                <a:gd name="T10" fmla="*/ 123 w 243"/>
                <a:gd name="T11" fmla="*/ 245 h 245"/>
                <a:gd name="T12" fmla="*/ 41 w 243"/>
                <a:gd name="T13" fmla="*/ 197 h 245"/>
                <a:gd name="T14" fmla="*/ 0 w 243"/>
                <a:gd name="T15" fmla="*/ 113 h 245"/>
                <a:gd name="T16" fmla="*/ 52 w 243"/>
                <a:gd name="T17" fmla="*/ 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45">
                  <a:moveTo>
                    <a:pt x="52" y="35"/>
                  </a:move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67" y="11"/>
                    <a:pt x="197" y="39"/>
                  </a:cubicBezTo>
                  <a:cubicBezTo>
                    <a:pt x="228" y="67"/>
                    <a:pt x="243" y="115"/>
                    <a:pt x="243" y="115"/>
                  </a:cubicBezTo>
                  <a:cubicBezTo>
                    <a:pt x="243" y="115"/>
                    <a:pt x="232" y="170"/>
                    <a:pt x="206" y="199"/>
                  </a:cubicBezTo>
                  <a:cubicBezTo>
                    <a:pt x="175" y="231"/>
                    <a:pt x="123" y="245"/>
                    <a:pt x="123" y="245"/>
                  </a:cubicBezTo>
                  <a:cubicBezTo>
                    <a:pt x="123" y="245"/>
                    <a:pt x="69" y="227"/>
                    <a:pt x="41" y="197"/>
                  </a:cubicBezTo>
                  <a:cubicBezTo>
                    <a:pt x="13" y="167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1"/>
            <p:cNvSpPr>
              <a:spLocks/>
            </p:cNvSpPr>
            <p:nvPr userDrawn="1"/>
          </p:nvSpPr>
          <p:spPr bwMode="auto">
            <a:xfrm>
              <a:off x="5235576" y="2098675"/>
              <a:ext cx="547688" cy="595313"/>
            </a:xfrm>
            <a:custGeom>
              <a:avLst/>
              <a:gdLst>
                <a:gd name="T0" fmla="*/ 0 w 146"/>
                <a:gd name="T1" fmla="*/ 0 h 159"/>
                <a:gd name="T2" fmla="*/ 82 w 146"/>
                <a:gd name="T3" fmla="*/ 62 h 159"/>
                <a:gd name="T4" fmla="*/ 146 w 146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9">
                  <a:moveTo>
                    <a:pt x="0" y="0"/>
                  </a:moveTo>
                  <a:cubicBezTo>
                    <a:pt x="0" y="0"/>
                    <a:pt x="40" y="19"/>
                    <a:pt x="82" y="62"/>
                  </a:cubicBezTo>
                  <a:cubicBezTo>
                    <a:pt x="123" y="105"/>
                    <a:pt x="146" y="159"/>
                    <a:pt x="146" y="15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2"/>
            <p:cNvSpPr>
              <a:spLocks/>
            </p:cNvSpPr>
            <p:nvPr userDrawn="1"/>
          </p:nvSpPr>
          <p:spPr bwMode="auto">
            <a:xfrm>
              <a:off x="5056188" y="2251075"/>
              <a:ext cx="565150" cy="615950"/>
            </a:xfrm>
            <a:custGeom>
              <a:avLst/>
              <a:gdLst>
                <a:gd name="T0" fmla="*/ 151 w 151"/>
                <a:gd name="T1" fmla="*/ 164 h 164"/>
                <a:gd name="T2" fmla="*/ 64 w 151"/>
                <a:gd name="T3" fmla="*/ 97 h 164"/>
                <a:gd name="T4" fmla="*/ 0 w 151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64">
                  <a:moveTo>
                    <a:pt x="151" y="164"/>
                  </a:moveTo>
                  <a:cubicBezTo>
                    <a:pt x="151" y="164"/>
                    <a:pt x="105" y="138"/>
                    <a:pt x="64" y="97"/>
                  </a:cubicBezTo>
                  <a:cubicBezTo>
                    <a:pt x="24" y="55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3"/>
            <p:cNvSpPr>
              <a:spLocks/>
            </p:cNvSpPr>
            <p:nvPr userDrawn="1"/>
          </p:nvSpPr>
          <p:spPr bwMode="auto">
            <a:xfrm>
              <a:off x="5029201" y="2098675"/>
              <a:ext cx="547688" cy="573088"/>
            </a:xfrm>
            <a:custGeom>
              <a:avLst/>
              <a:gdLst>
                <a:gd name="T0" fmla="*/ 146 w 146"/>
                <a:gd name="T1" fmla="*/ 0 h 153"/>
                <a:gd name="T2" fmla="*/ 65 w 146"/>
                <a:gd name="T3" fmla="*/ 62 h 153"/>
                <a:gd name="T4" fmla="*/ 0 w 14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3">
                  <a:moveTo>
                    <a:pt x="146" y="0"/>
                  </a:moveTo>
                  <a:cubicBezTo>
                    <a:pt x="146" y="0"/>
                    <a:pt x="110" y="15"/>
                    <a:pt x="65" y="62"/>
                  </a:cubicBezTo>
                  <a:cubicBezTo>
                    <a:pt x="19" y="109"/>
                    <a:pt x="0" y="153"/>
                    <a:pt x="0" y="15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14"/>
            <p:cNvSpPr>
              <a:spLocks/>
            </p:cNvSpPr>
            <p:nvPr userDrawn="1"/>
          </p:nvSpPr>
          <p:spPr bwMode="auto">
            <a:xfrm>
              <a:off x="5205413" y="2255838"/>
              <a:ext cx="544513" cy="606425"/>
            </a:xfrm>
            <a:custGeom>
              <a:avLst/>
              <a:gdLst>
                <a:gd name="T0" fmla="*/ 0 w 145"/>
                <a:gd name="T1" fmla="*/ 162 h 162"/>
                <a:gd name="T2" fmla="*/ 90 w 145"/>
                <a:gd name="T3" fmla="*/ 89 h 162"/>
                <a:gd name="T4" fmla="*/ 145 w 145"/>
                <a:gd name="T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2">
                  <a:moveTo>
                    <a:pt x="0" y="162"/>
                  </a:moveTo>
                  <a:cubicBezTo>
                    <a:pt x="0" y="162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83568" y="1700808"/>
            <a:ext cx="3816424" cy="4320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644008" y="1700808"/>
            <a:ext cx="3816424" cy="43204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272808" cy="48465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981398"/>
            <a:ext cx="3813820" cy="7200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77217"/>
            <a:ext cx="3815407" cy="720080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0" y="6813376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5" y="455723"/>
            <a:ext cx="219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907704" y="6237312"/>
            <a:ext cx="5328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F396-EC80-471B-8B3C-58ACF2A3C9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7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242397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22.01.2014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37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573463"/>
            <a:ext cx="7776864" cy="1512168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493343"/>
            <a:ext cx="4392613" cy="1079178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Click to add parent title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0" y="6813376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8028384" y="260648"/>
            <a:ext cx="905093" cy="915869"/>
            <a:chOff x="4932363" y="2019300"/>
            <a:chExt cx="933450" cy="944563"/>
          </a:xfrm>
        </p:grpSpPr>
        <p:sp>
          <p:nvSpPr>
            <p:cNvPr id="31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32363" y="2019300"/>
              <a:ext cx="933450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5205413" y="2255838"/>
              <a:ext cx="652463" cy="696913"/>
            </a:xfrm>
            <a:custGeom>
              <a:avLst/>
              <a:gdLst>
                <a:gd name="T0" fmla="*/ 0 w 174"/>
                <a:gd name="T1" fmla="*/ 161 h 186"/>
                <a:gd name="T2" fmla="*/ 90 w 174"/>
                <a:gd name="T3" fmla="*/ 89 h 186"/>
                <a:gd name="T4" fmla="*/ 145 w 174"/>
                <a:gd name="T5" fmla="*/ 0 h 186"/>
                <a:gd name="T6" fmla="*/ 145 w 174"/>
                <a:gd name="T7" fmla="*/ 0 h 186"/>
                <a:gd name="T8" fmla="*/ 174 w 174"/>
                <a:gd name="T9" fmla="*/ 56 h 186"/>
                <a:gd name="T10" fmla="*/ 137 w 174"/>
                <a:gd name="T11" fmla="*/ 140 h 186"/>
                <a:gd name="T12" fmla="*/ 54 w 174"/>
                <a:gd name="T13" fmla="*/ 186 h 186"/>
                <a:gd name="T14" fmla="*/ 0 w 17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6">
                  <a:moveTo>
                    <a:pt x="0" y="161"/>
                  </a:moveTo>
                  <a:cubicBezTo>
                    <a:pt x="0" y="161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5" y="26"/>
                    <a:pt x="174" y="56"/>
                    <a:pt x="174" y="56"/>
                  </a:cubicBezTo>
                  <a:cubicBezTo>
                    <a:pt x="174" y="56"/>
                    <a:pt x="163" y="111"/>
                    <a:pt x="137" y="140"/>
                  </a:cubicBezTo>
                  <a:cubicBezTo>
                    <a:pt x="106" y="172"/>
                    <a:pt x="54" y="186"/>
                    <a:pt x="54" y="186"/>
                  </a:cubicBezTo>
                  <a:cubicBezTo>
                    <a:pt x="54" y="186"/>
                    <a:pt x="26" y="177"/>
                    <a:pt x="0" y="161"/>
                  </a:cubicBezTo>
                  <a:close/>
                </a:path>
              </a:pathLst>
            </a:custGeom>
            <a:solidFill>
              <a:srgbClr val="0C6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4946651" y="2035175"/>
              <a:ext cx="630238" cy="636588"/>
            </a:xfrm>
            <a:custGeom>
              <a:avLst/>
              <a:gdLst>
                <a:gd name="T0" fmla="*/ 168 w 168"/>
                <a:gd name="T1" fmla="*/ 18 h 170"/>
                <a:gd name="T2" fmla="*/ 87 w 168"/>
                <a:gd name="T3" fmla="*/ 79 h 170"/>
                <a:gd name="T4" fmla="*/ 22 w 168"/>
                <a:gd name="T5" fmla="*/ 170 h 170"/>
                <a:gd name="T6" fmla="*/ 0 w 168"/>
                <a:gd name="T7" fmla="*/ 113 h 170"/>
                <a:gd name="T8" fmla="*/ 52 w 168"/>
                <a:gd name="T9" fmla="*/ 35 h 170"/>
                <a:gd name="T10" fmla="*/ 125 w 168"/>
                <a:gd name="T11" fmla="*/ 0 h 170"/>
                <a:gd name="T12" fmla="*/ 168 w 168"/>
                <a:gd name="T13" fmla="*/ 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70">
                  <a:moveTo>
                    <a:pt x="168" y="18"/>
                  </a:moveTo>
                  <a:cubicBezTo>
                    <a:pt x="168" y="18"/>
                    <a:pt x="132" y="32"/>
                    <a:pt x="87" y="79"/>
                  </a:cubicBezTo>
                  <a:cubicBezTo>
                    <a:pt x="41" y="126"/>
                    <a:pt x="22" y="170"/>
                    <a:pt x="22" y="170"/>
                  </a:cubicBezTo>
                  <a:cubicBezTo>
                    <a:pt x="7" y="142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45" y="5"/>
                    <a:pt x="168" y="18"/>
                  </a:cubicBezTo>
                  <a:close/>
                </a:path>
              </a:pathLst>
            </a:custGeom>
            <a:solidFill>
              <a:srgbClr val="C5C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5029201" y="2101850"/>
              <a:ext cx="720725" cy="757238"/>
            </a:xfrm>
            <a:custGeom>
              <a:avLst/>
              <a:gdLst>
                <a:gd name="T0" fmla="*/ 0 w 192"/>
                <a:gd name="T1" fmla="*/ 152 h 202"/>
                <a:gd name="T2" fmla="*/ 19 w 192"/>
                <a:gd name="T3" fmla="*/ 179 h 202"/>
                <a:gd name="T4" fmla="*/ 47 w 192"/>
                <a:gd name="T5" fmla="*/ 202 h 202"/>
                <a:gd name="T6" fmla="*/ 137 w 192"/>
                <a:gd name="T7" fmla="*/ 130 h 202"/>
                <a:gd name="T8" fmla="*/ 192 w 192"/>
                <a:gd name="T9" fmla="*/ 41 h 202"/>
                <a:gd name="T10" fmla="*/ 192 w 192"/>
                <a:gd name="T11" fmla="*/ 41 h 202"/>
                <a:gd name="T12" fmla="*/ 175 w 192"/>
                <a:gd name="T13" fmla="*/ 21 h 202"/>
                <a:gd name="T14" fmla="*/ 146 w 192"/>
                <a:gd name="T15" fmla="*/ 0 h 202"/>
                <a:gd name="T16" fmla="*/ 65 w 192"/>
                <a:gd name="T17" fmla="*/ 61 h 202"/>
                <a:gd name="T18" fmla="*/ 0 w 192"/>
                <a:gd name="T19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2">
                  <a:moveTo>
                    <a:pt x="0" y="152"/>
                  </a:moveTo>
                  <a:cubicBezTo>
                    <a:pt x="5" y="162"/>
                    <a:pt x="11" y="171"/>
                    <a:pt x="19" y="179"/>
                  </a:cubicBezTo>
                  <a:cubicBezTo>
                    <a:pt x="27" y="188"/>
                    <a:pt x="37" y="196"/>
                    <a:pt x="47" y="202"/>
                  </a:cubicBezTo>
                  <a:cubicBezTo>
                    <a:pt x="47" y="202"/>
                    <a:pt x="101" y="174"/>
                    <a:pt x="137" y="130"/>
                  </a:cubicBezTo>
                  <a:cubicBezTo>
                    <a:pt x="173" y="86"/>
                    <a:pt x="192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87" y="34"/>
                    <a:pt x="182" y="27"/>
                    <a:pt x="175" y="21"/>
                  </a:cubicBezTo>
                  <a:cubicBezTo>
                    <a:pt x="166" y="12"/>
                    <a:pt x="156" y="5"/>
                    <a:pt x="146" y="0"/>
                  </a:cubicBezTo>
                  <a:cubicBezTo>
                    <a:pt x="146" y="0"/>
                    <a:pt x="110" y="14"/>
                    <a:pt x="65" y="61"/>
                  </a:cubicBezTo>
                  <a:cubicBezTo>
                    <a:pt x="19" y="108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77C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4946651" y="2035175"/>
              <a:ext cx="911225" cy="917575"/>
            </a:xfrm>
            <a:custGeom>
              <a:avLst/>
              <a:gdLst>
                <a:gd name="T0" fmla="*/ 52 w 243"/>
                <a:gd name="T1" fmla="*/ 35 h 245"/>
                <a:gd name="T2" fmla="*/ 125 w 243"/>
                <a:gd name="T3" fmla="*/ 0 h 245"/>
                <a:gd name="T4" fmla="*/ 197 w 243"/>
                <a:gd name="T5" fmla="*/ 39 h 245"/>
                <a:gd name="T6" fmla="*/ 243 w 243"/>
                <a:gd name="T7" fmla="*/ 115 h 245"/>
                <a:gd name="T8" fmla="*/ 206 w 243"/>
                <a:gd name="T9" fmla="*/ 199 h 245"/>
                <a:gd name="T10" fmla="*/ 123 w 243"/>
                <a:gd name="T11" fmla="*/ 245 h 245"/>
                <a:gd name="T12" fmla="*/ 41 w 243"/>
                <a:gd name="T13" fmla="*/ 197 h 245"/>
                <a:gd name="T14" fmla="*/ 0 w 243"/>
                <a:gd name="T15" fmla="*/ 113 h 245"/>
                <a:gd name="T16" fmla="*/ 52 w 243"/>
                <a:gd name="T17" fmla="*/ 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45">
                  <a:moveTo>
                    <a:pt x="52" y="35"/>
                  </a:move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67" y="11"/>
                    <a:pt x="197" y="39"/>
                  </a:cubicBezTo>
                  <a:cubicBezTo>
                    <a:pt x="228" y="67"/>
                    <a:pt x="243" y="115"/>
                    <a:pt x="243" y="115"/>
                  </a:cubicBezTo>
                  <a:cubicBezTo>
                    <a:pt x="243" y="115"/>
                    <a:pt x="232" y="170"/>
                    <a:pt x="206" y="199"/>
                  </a:cubicBezTo>
                  <a:cubicBezTo>
                    <a:pt x="175" y="231"/>
                    <a:pt x="123" y="245"/>
                    <a:pt x="123" y="245"/>
                  </a:cubicBezTo>
                  <a:cubicBezTo>
                    <a:pt x="123" y="245"/>
                    <a:pt x="69" y="227"/>
                    <a:pt x="41" y="197"/>
                  </a:cubicBezTo>
                  <a:cubicBezTo>
                    <a:pt x="13" y="167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5235576" y="2098675"/>
              <a:ext cx="547688" cy="595313"/>
            </a:xfrm>
            <a:custGeom>
              <a:avLst/>
              <a:gdLst>
                <a:gd name="T0" fmla="*/ 0 w 146"/>
                <a:gd name="T1" fmla="*/ 0 h 159"/>
                <a:gd name="T2" fmla="*/ 82 w 146"/>
                <a:gd name="T3" fmla="*/ 62 h 159"/>
                <a:gd name="T4" fmla="*/ 146 w 146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9">
                  <a:moveTo>
                    <a:pt x="0" y="0"/>
                  </a:moveTo>
                  <a:cubicBezTo>
                    <a:pt x="0" y="0"/>
                    <a:pt x="40" y="19"/>
                    <a:pt x="82" y="62"/>
                  </a:cubicBezTo>
                  <a:cubicBezTo>
                    <a:pt x="123" y="105"/>
                    <a:pt x="146" y="159"/>
                    <a:pt x="146" y="15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5056188" y="2251075"/>
              <a:ext cx="565150" cy="615950"/>
            </a:xfrm>
            <a:custGeom>
              <a:avLst/>
              <a:gdLst>
                <a:gd name="T0" fmla="*/ 151 w 151"/>
                <a:gd name="T1" fmla="*/ 164 h 164"/>
                <a:gd name="T2" fmla="*/ 64 w 151"/>
                <a:gd name="T3" fmla="*/ 97 h 164"/>
                <a:gd name="T4" fmla="*/ 0 w 151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64">
                  <a:moveTo>
                    <a:pt x="151" y="164"/>
                  </a:moveTo>
                  <a:cubicBezTo>
                    <a:pt x="151" y="164"/>
                    <a:pt x="105" y="138"/>
                    <a:pt x="64" y="97"/>
                  </a:cubicBezTo>
                  <a:cubicBezTo>
                    <a:pt x="24" y="55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5029201" y="2098675"/>
              <a:ext cx="547688" cy="573088"/>
            </a:xfrm>
            <a:custGeom>
              <a:avLst/>
              <a:gdLst>
                <a:gd name="T0" fmla="*/ 146 w 146"/>
                <a:gd name="T1" fmla="*/ 0 h 153"/>
                <a:gd name="T2" fmla="*/ 65 w 146"/>
                <a:gd name="T3" fmla="*/ 62 h 153"/>
                <a:gd name="T4" fmla="*/ 0 w 14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3">
                  <a:moveTo>
                    <a:pt x="146" y="0"/>
                  </a:moveTo>
                  <a:cubicBezTo>
                    <a:pt x="146" y="0"/>
                    <a:pt x="110" y="15"/>
                    <a:pt x="65" y="62"/>
                  </a:cubicBezTo>
                  <a:cubicBezTo>
                    <a:pt x="19" y="109"/>
                    <a:pt x="0" y="153"/>
                    <a:pt x="0" y="15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5205413" y="2255838"/>
              <a:ext cx="544513" cy="606425"/>
            </a:xfrm>
            <a:custGeom>
              <a:avLst/>
              <a:gdLst>
                <a:gd name="T0" fmla="*/ 0 w 145"/>
                <a:gd name="T1" fmla="*/ 162 h 162"/>
                <a:gd name="T2" fmla="*/ 90 w 145"/>
                <a:gd name="T3" fmla="*/ 89 h 162"/>
                <a:gd name="T4" fmla="*/ 145 w 145"/>
                <a:gd name="T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2">
                  <a:moveTo>
                    <a:pt x="0" y="162"/>
                  </a:moveTo>
                  <a:cubicBezTo>
                    <a:pt x="0" y="162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9461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 userDrawn="1"/>
        </p:nvCxnSpPr>
        <p:spPr>
          <a:xfrm>
            <a:off x="0" y="6741368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0" y="6813376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0" y="836712"/>
            <a:ext cx="9144000" cy="0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704" y="6237312"/>
            <a:ext cx="5328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F396-EC80-471B-8B3C-58ACF2A3C9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242397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22.01.2014</a:t>
            </a:r>
            <a:endParaRPr lang="de-DE" dirty="0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8028384" y="260648"/>
            <a:ext cx="905093" cy="915869"/>
            <a:chOff x="4932363" y="2019300"/>
            <a:chExt cx="933450" cy="944563"/>
          </a:xfrm>
        </p:grpSpPr>
        <p:sp>
          <p:nvSpPr>
            <p:cNvPr id="30" name="AutoShape 5"/>
            <p:cNvSpPr>
              <a:spLocks noChangeAspect="1" noChangeArrowheads="1" noTextEdit="1"/>
            </p:cNvSpPr>
            <p:nvPr userDrawn="1"/>
          </p:nvSpPr>
          <p:spPr bwMode="auto">
            <a:xfrm>
              <a:off x="4932363" y="2019300"/>
              <a:ext cx="933450" cy="94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7"/>
            <p:cNvSpPr>
              <a:spLocks/>
            </p:cNvSpPr>
            <p:nvPr userDrawn="1"/>
          </p:nvSpPr>
          <p:spPr bwMode="auto">
            <a:xfrm>
              <a:off x="5205413" y="2255838"/>
              <a:ext cx="652463" cy="696913"/>
            </a:xfrm>
            <a:custGeom>
              <a:avLst/>
              <a:gdLst>
                <a:gd name="T0" fmla="*/ 0 w 174"/>
                <a:gd name="T1" fmla="*/ 161 h 186"/>
                <a:gd name="T2" fmla="*/ 90 w 174"/>
                <a:gd name="T3" fmla="*/ 89 h 186"/>
                <a:gd name="T4" fmla="*/ 145 w 174"/>
                <a:gd name="T5" fmla="*/ 0 h 186"/>
                <a:gd name="T6" fmla="*/ 145 w 174"/>
                <a:gd name="T7" fmla="*/ 0 h 186"/>
                <a:gd name="T8" fmla="*/ 174 w 174"/>
                <a:gd name="T9" fmla="*/ 56 h 186"/>
                <a:gd name="T10" fmla="*/ 137 w 174"/>
                <a:gd name="T11" fmla="*/ 140 h 186"/>
                <a:gd name="T12" fmla="*/ 54 w 174"/>
                <a:gd name="T13" fmla="*/ 186 h 186"/>
                <a:gd name="T14" fmla="*/ 0 w 174"/>
                <a:gd name="T15" fmla="*/ 16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186">
                  <a:moveTo>
                    <a:pt x="0" y="161"/>
                  </a:moveTo>
                  <a:cubicBezTo>
                    <a:pt x="0" y="161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5" y="26"/>
                    <a:pt x="174" y="56"/>
                    <a:pt x="174" y="56"/>
                  </a:cubicBezTo>
                  <a:cubicBezTo>
                    <a:pt x="174" y="56"/>
                    <a:pt x="163" y="111"/>
                    <a:pt x="137" y="140"/>
                  </a:cubicBezTo>
                  <a:cubicBezTo>
                    <a:pt x="106" y="172"/>
                    <a:pt x="54" y="186"/>
                    <a:pt x="54" y="186"/>
                  </a:cubicBezTo>
                  <a:cubicBezTo>
                    <a:pt x="54" y="186"/>
                    <a:pt x="26" y="177"/>
                    <a:pt x="0" y="161"/>
                  </a:cubicBezTo>
                  <a:close/>
                </a:path>
              </a:pathLst>
            </a:custGeom>
            <a:solidFill>
              <a:srgbClr val="0C6D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8"/>
            <p:cNvSpPr>
              <a:spLocks/>
            </p:cNvSpPr>
            <p:nvPr userDrawn="1"/>
          </p:nvSpPr>
          <p:spPr bwMode="auto">
            <a:xfrm>
              <a:off x="4946651" y="2035175"/>
              <a:ext cx="630238" cy="636588"/>
            </a:xfrm>
            <a:custGeom>
              <a:avLst/>
              <a:gdLst>
                <a:gd name="T0" fmla="*/ 168 w 168"/>
                <a:gd name="T1" fmla="*/ 18 h 170"/>
                <a:gd name="T2" fmla="*/ 87 w 168"/>
                <a:gd name="T3" fmla="*/ 79 h 170"/>
                <a:gd name="T4" fmla="*/ 22 w 168"/>
                <a:gd name="T5" fmla="*/ 170 h 170"/>
                <a:gd name="T6" fmla="*/ 0 w 168"/>
                <a:gd name="T7" fmla="*/ 113 h 170"/>
                <a:gd name="T8" fmla="*/ 52 w 168"/>
                <a:gd name="T9" fmla="*/ 35 h 170"/>
                <a:gd name="T10" fmla="*/ 125 w 168"/>
                <a:gd name="T11" fmla="*/ 0 h 170"/>
                <a:gd name="T12" fmla="*/ 168 w 168"/>
                <a:gd name="T13" fmla="*/ 1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70">
                  <a:moveTo>
                    <a:pt x="168" y="18"/>
                  </a:moveTo>
                  <a:cubicBezTo>
                    <a:pt x="168" y="18"/>
                    <a:pt x="132" y="32"/>
                    <a:pt x="87" y="79"/>
                  </a:cubicBezTo>
                  <a:cubicBezTo>
                    <a:pt x="41" y="126"/>
                    <a:pt x="22" y="170"/>
                    <a:pt x="22" y="170"/>
                  </a:cubicBezTo>
                  <a:cubicBezTo>
                    <a:pt x="7" y="142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45" y="5"/>
                    <a:pt x="168" y="18"/>
                  </a:cubicBezTo>
                  <a:close/>
                </a:path>
              </a:pathLst>
            </a:custGeom>
            <a:solidFill>
              <a:srgbClr val="C5C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9"/>
            <p:cNvSpPr>
              <a:spLocks/>
            </p:cNvSpPr>
            <p:nvPr userDrawn="1"/>
          </p:nvSpPr>
          <p:spPr bwMode="auto">
            <a:xfrm>
              <a:off x="5029201" y="2101850"/>
              <a:ext cx="720725" cy="757238"/>
            </a:xfrm>
            <a:custGeom>
              <a:avLst/>
              <a:gdLst>
                <a:gd name="T0" fmla="*/ 0 w 192"/>
                <a:gd name="T1" fmla="*/ 152 h 202"/>
                <a:gd name="T2" fmla="*/ 19 w 192"/>
                <a:gd name="T3" fmla="*/ 179 h 202"/>
                <a:gd name="T4" fmla="*/ 47 w 192"/>
                <a:gd name="T5" fmla="*/ 202 h 202"/>
                <a:gd name="T6" fmla="*/ 137 w 192"/>
                <a:gd name="T7" fmla="*/ 130 h 202"/>
                <a:gd name="T8" fmla="*/ 192 w 192"/>
                <a:gd name="T9" fmla="*/ 41 h 202"/>
                <a:gd name="T10" fmla="*/ 192 w 192"/>
                <a:gd name="T11" fmla="*/ 41 h 202"/>
                <a:gd name="T12" fmla="*/ 175 w 192"/>
                <a:gd name="T13" fmla="*/ 21 h 202"/>
                <a:gd name="T14" fmla="*/ 146 w 192"/>
                <a:gd name="T15" fmla="*/ 0 h 202"/>
                <a:gd name="T16" fmla="*/ 65 w 192"/>
                <a:gd name="T17" fmla="*/ 61 h 202"/>
                <a:gd name="T18" fmla="*/ 0 w 192"/>
                <a:gd name="T19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2">
                  <a:moveTo>
                    <a:pt x="0" y="152"/>
                  </a:moveTo>
                  <a:cubicBezTo>
                    <a:pt x="5" y="162"/>
                    <a:pt x="11" y="171"/>
                    <a:pt x="19" y="179"/>
                  </a:cubicBezTo>
                  <a:cubicBezTo>
                    <a:pt x="27" y="188"/>
                    <a:pt x="37" y="196"/>
                    <a:pt x="47" y="202"/>
                  </a:cubicBezTo>
                  <a:cubicBezTo>
                    <a:pt x="47" y="202"/>
                    <a:pt x="101" y="174"/>
                    <a:pt x="137" y="130"/>
                  </a:cubicBezTo>
                  <a:cubicBezTo>
                    <a:pt x="173" y="86"/>
                    <a:pt x="192" y="41"/>
                    <a:pt x="192" y="41"/>
                  </a:cubicBezTo>
                  <a:cubicBezTo>
                    <a:pt x="192" y="41"/>
                    <a:pt x="192" y="41"/>
                    <a:pt x="192" y="41"/>
                  </a:cubicBezTo>
                  <a:cubicBezTo>
                    <a:pt x="187" y="34"/>
                    <a:pt x="182" y="27"/>
                    <a:pt x="175" y="21"/>
                  </a:cubicBezTo>
                  <a:cubicBezTo>
                    <a:pt x="166" y="12"/>
                    <a:pt x="156" y="5"/>
                    <a:pt x="146" y="0"/>
                  </a:cubicBezTo>
                  <a:cubicBezTo>
                    <a:pt x="146" y="0"/>
                    <a:pt x="110" y="14"/>
                    <a:pt x="65" y="61"/>
                  </a:cubicBezTo>
                  <a:cubicBezTo>
                    <a:pt x="19" y="108"/>
                    <a:pt x="0" y="152"/>
                    <a:pt x="0" y="152"/>
                  </a:cubicBezTo>
                  <a:close/>
                </a:path>
              </a:pathLst>
            </a:custGeom>
            <a:solidFill>
              <a:srgbClr val="77C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0"/>
            <p:cNvSpPr>
              <a:spLocks/>
            </p:cNvSpPr>
            <p:nvPr userDrawn="1"/>
          </p:nvSpPr>
          <p:spPr bwMode="auto">
            <a:xfrm>
              <a:off x="4946651" y="2035175"/>
              <a:ext cx="911225" cy="917575"/>
            </a:xfrm>
            <a:custGeom>
              <a:avLst/>
              <a:gdLst>
                <a:gd name="T0" fmla="*/ 52 w 243"/>
                <a:gd name="T1" fmla="*/ 35 h 245"/>
                <a:gd name="T2" fmla="*/ 125 w 243"/>
                <a:gd name="T3" fmla="*/ 0 h 245"/>
                <a:gd name="T4" fmla="*/ 197 w 243"/>
                <a:gd name="T5" fmla="*/ 39 h 245"/>
                <a:gd name="T6" fmla="*/ 243 w 243"/>
                <a:gd name="T7" fmla="*/ 115 h 245"/>
                <a:gd name="T8" fmla="*/ 206 w 243"/>
                <a:gd name="T9" fmla="*/ 199 h 245"/>
                <a:gd name="T10" fmla="*/ 123 w 243"/>
                <a:gd name="T11" fmla="*/ 245 h 245"/>
                <a:gd name="T12" fmla="*/ 41 w 243"/>
                <a:gd name="T13" fmla="*/ 197 h 245"/>
                <a:gd name="T14" fmla="*/ 0 w 243"/>
                <a:gd name="T15" fmla="*/ 113 h 245"/>
                <a:gd name="T16" fmla="*/ 52 w 243"/>
                <a:gd name="T17" fmla="*/ 3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245">
                  <a:moveTo>
                    <a:pt x="52" y="35"/>
                  </a:moveTo>
                  <a:cubicBezTo>
                    <a:pt x="86" y="8"/>
                    <a:pt x="125" y="0"/>
                    <a:pt x="125" y="0"/>
                  </a:cubicBezTo>
                  <a:cubicBezTo>
                    <a:pt x="125" y="0"/>
                    <a:pt x="167" y="11"/>
                    <a:pt x="197" y="39"/>
                  </a:cubicBezTo>
                  <a:cubicBezTo>
                    <a:pt x="228" y="67"/>
                    <a:pt x="243" y="115"/>
                    <a:pt x="243" y="115"/>
                  </a:cubicBezTo>
                  <a:cubicBezTo>
                    <a:pt x="243" y="115"/>
                    <a:pt x="232" y="170"/>
                    <a:pt x="206" y="199"/>
                  </a:cubicBezTo>
                  <a:cubicBezTo>
                    <a:pt x="175" y="231"/>
                    <a:pt x="123" y="245"/>
                    <a:pt x="123" y="245"/>
                  </a:cubicBezTo>
                  <a:cubicBezTo>
                    <a:pt x="123" y="245"/>
                    <a:pt x="69" y="227"/>
                    <a:pt x="41" y="197"/>
                  </a:cubicBezTo>
                  <a:cubicBezTo>
                    <a:pt x="13" y="167"/>
                    <a:pt x="0" y="113"/>
                    <a:pt x="0" y="113"/>
                  </a:cubicBezTo>
                  <a:cubicBezTo>
                    <a:pt x="0" y="113"/>
                    <a:pt x="17" y="61"/>
                    <a:pt x="52" y="35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11"/>
            <p:cNvSpPr>
              <a:spLocks/>
            </p:cNvSpPr>
            <p:nvPr userDrawn="1"/>
          </p:nvSpPr>
          <p:spPr bwMode="auto">
            <a:xfrm>
              <a:off x="5235576" y="2098675"/>
              <a:ext cx="547688" cy="595313"/>
            </a:xfrm>
            <a:custGeom>
              <a:avLst/>
              <a:gdLst>
                <a:gd name="T0" fmla="*/ 0 w 146"/>
                <a:gd name="T1" fmla="*/ 0 h 159"/>
                <a:gd name="T2" fmla="*/ 82 w 146"/>
                <a:gd name="T3" fmla="*/ 62 h 159"/>
                <a:gd name="T4" fmla="*/ 146 w 146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9">
                  <a:moveTo>
                    <a:pt x="0" y="0"/>
                  </a:moveTo>
                  <a:cubicBezTo>
                    <a:pt x="0" y="0"/>
                    <a:pt x="40" y="19"/>
                    <a:pt x="82" y="62"/>
                  </a:cubicBezTo>
                  <a:cubicBezTo>
                    <a:pt x="123" y="105"/>
                    <a:pt x="146" y="159"/>
                    <a:pt x="146" y="159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12"/>
            <p:cNvSpPr>
              <a:spLocks/>
            </p:cNvSpPr>
            <p:nvPr userDrawn="1"/>
          </p:nvSpPr>
          <p:spPr bwMode="auto">
            <a:xfrm>
              <a:off x="5056188" y="2251075"/>
              <a:ext cx="565150" cy="615950"/>
            </a:xfrm>
            <a:custGeom>
              <a:avLst/>
              <a:gdLst>
                <a:gd name="T0" fmla="*/ 151 w 151"/>
                <a:gd name="T1" fmla="*/ 164 h 164"/>
                <a:gd name="T2" fmla="*/ 64 w 151"/>
                <a:gd name="T3" fmla="*/ 97 h 164"/>
                <a:gd name="T4" fmla="*/ 0 w 151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64">
                  <a:moveTo>
                    <a:pt x="151" y="164"/>
                  </a:moveTo>
                  <a:cubicBezTo>
                    <a:pt x="151" y="164"/>
                    <a:pt x="105" y="138"/>
                    <a:pt x="64" y="97"/>
                  </a:cubicBezTo>
                  <a:cubicBezTo>
                    <a:pt x="24" y="55"/>
                    <a:pt x="0" y="0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13"/>
            <p:cNvSpPr>
              <a:spLocks/>
            </p:cNvSpPr>
            <p:nvPr userDrawn="1"/>
          </p:nvSpPr>
          <p:spPr bwMode="auto">
            <a:xfrm>
              <a:off x="5029201" y="2098675"/>
              <a:ext cx="547688" cy="573088"/>
            </a:xfrm>
            <a:custGeom>
              <a:avLst/>
              <a:gdLst>
                <a:gd name="T0" fmla="*/ 146 w 146"/>
                <a:gd name="T1" fmla="*/ 0 h 153"/>
                <a:gd name="T2" fmla="*/ 65 w 146"/>
                <a:gd name="T3" fmla="*/ 62 h 153"/>
                <a:gd name="T4" fmla="*/ 0 w 146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" h="153">
                  <a:moveTo>
                    <a:pt x="146" y="0"/>
                  </a:moveTo>
                  <a:cubicBezTo>
                    <a:pt x="146" y="0"/>
                    <a:pt x="110" y="15"/>
                    <a:pt x="65" y="62"/>
                  </a:cubicBezTo>
                  <a:cubicBezTo>
                    <a:pt x="19" y="109"/>
                    <a:pt x="0" y="153"/>
                    <a:pt x="0" y="153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4"/>
            <p:cNvSpPr>
              <a:spLocks/>
            </p:cNvSpPr>
            <p:nvPr userDrawn="1"/>
          </p:nvSpPr>
          <p:spPr bwMode="auto">
            <a:xfrm>
              <a:off x="5205413" y="2255838"/>
              <a:ext cx="544513" cy="606425"/>
            </a:xfrm>
            <a:custGeom>
              <a:avLst/>
              <a:gdLst>
                <a:gd name="T0" fmla="*/ 0 w 145"/>
                <a:gd name="T1" fmla="*/ 162 h 162"/>
                <a:gd name="T2" fmla="*/ 90 w 145"/>
                <a:gd name="T3" fmla="*/ 89 h 162"/>
                <a:gd name="T4" fmla="*/ 145 w 145"/>
                <a:gd name="T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2">
                  <a:moveTo>
                    <a:pt x="0" y="162"/>
                  </a:moveTo>
                  <a:cubicBezTo>
                    <a:pt x="0" y="162"/>
                    <a:pt x="54" y="133"/>
                    <a:pt x="90" y="89"/>
                  </a:cubicBezTo>
                  <a:cubicBezTo>
                    <a:pt x="126" y="45"/>
                    <a:pt x="145" y="0"/>
                    <a:pt x="145" y="0"/>
                  </a:cubicBez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8881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6864" cy="9409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00201"/>
            <a:ext cx="7776864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704" y="6237312"/>
            <a:ext cx="53285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EF396-EC80-471B-8B3C-58ACF2A3C98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242397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22.01.2014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079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Capturing Variability in Space and Time</a:t>
            </a:r>
            <a:endParaRPr lang="de-DE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>
                <a:solidFill>
                  <a:schemeClr val="tx2"/>
                </a:solidFill>
              </a:rPr>
              <a:t>with Hyper Feature Models</a:t>
            </a:r>
            <a:endParaRPr lang="en-US" sz="2800" b="0" dirty="0" smtClean="0">
              <a:solidFill>
                <a:schemeClr val="tx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u="sng" smtClean="0"/>
              <a:t>Christoph Seidl</a:t>
            </a:r>
          </a:p>
          <a:p>
            <a:r>
              <a:rPr lang="de-DE" smtClean="0"/>
              <a:t>Ina Schaefer</a:t>
            </a:r>
          </a:p>
          <a:p>
            <a:r>
              <a:rPr lang="de-DE" smtClean="0"/>
              <a:t>Uwe Aßmann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96" y="3578774"/>
            <a:ext cx="6716282" cy="247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Rechteck 114"/>
          <p:cNvSpPr/>
          <p:nvPr/>
        </p:nvSpPr>
        <p:spPr>
          <a:xfrm>
            <a:off x="1247191" y="3548209"/>
            <a:ext cx="6700469" cy="538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7208519" y="2981324"/>
            <a:ext cx="1297305" cy="973455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Definition 3: Hyper Feature Model (HFM)</a:t>
            </a:r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809999" y="304800"/>
            <a:ext cx="1419225" cy="1414464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Rechteck 95"/>
          <p:cNvSpPr/>
          <p:nvPr/>
        </p:nvSpPr>
        <p:spPr>
          <a:xfrm>
            <a:off x="3869924" y="366175"/>
            <a:ext cx="1304218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/>
          <p:cNvSpPr/>
          <p:nvPr/>
        </p:nvSpPr>
        <p:spPr>
          <a:xfrm>
            <a:off x="3869923" y="366175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cxnSp>
        <p:nvCxnSpPr>
          <p:cNvPr id="100" name="Gerade Verbindung 99"/>
          <p:cNvCxnSpPr/>
          <p:nvPr/>
        </p:nvCxnSpPr>
        <p:spPr>
          <a:xfrm flipV="1">
            <a:off x="4140354" y="880638"/>
            <a:ext cx="279811" cy="221768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>
            <a:off x="4140354" y="1102406"/>
            <a:ext cx="279811" cy="221768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uppieren 101"/>
          <p:cNvGrpSpPr/>
          <p:nvPr/>
        </p:nvGrpSpPr>
        <p:grpSpPr>
          <a:xfrm>
            <a:off x="3914151" y="1002205"/>
            <a:ext cx="329703" cy="428705"/>
            <a:chOff x="7194625" y="5097958"/>
            <a:chExt cx="329703" cy="428705"/>
          </a:xfrm>
        </p:grpSpPr>
        <p:sp>
          <p:nvSpPr>
            <p:cNvPr id="113" name="Textfeld 112"/>
            <p:cNvSpPr txBox="1"/>
            <p:nvPr/>
          </p:nvSpPr>
          <p:spPr>
            <a:xfrm>
              <a:off x="7194625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  <p:sp>
          <p:nvSpPr>
            <p:cNvPr id="114" name="Gleichschenkliges Dreieck 113"/>
            <p:cNvSpPr/>
            <p:nvPr/>
          </p:nvSpPr>
          <p:spPr>
            <a:xfrm>
              <a:off x="724324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3" name="Gruppieren 102"/>
          <p:cNvGrpSpPr/>
          <p:nvPr/>
        </p:nvGrpSpPr>
        <p:grpSpPr>
          <a:xfrm>
            <a:off x="4410162" y="780437"/>
            <a:ext cx="329703" cy="428705"/>
            <a:chOff x="5897170" y="1953578"/>
            <a:chExt cx="329703" cy="428705"/>
          </a:xfrm>
        </p:grpSpPr>
        <p:sp>
          <p:nvSpPr>
            <p:cNvPr id="111" name="Gleichschenkliges Dreieck 110"/>
            <p:cNvSpPr/>
            <p:nvPr/>
          </p:nvSpPr>
          <p:spPr>
            <a:xfrm>
              <a:off x="5945788" y="195357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/>
            <p:cNvSpPr txBox="1"/>
            <p:nvPr/>
          </p:nvSpPr>
          <p:spPr>
            <a:xfrm>
              <a:off x="5897170" y="218222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1.1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cxnSp>
        <p:nvCxnSpPr>
          <p:cNvPr id="104" name="Gerade Verbindung 103"/>
          <p:cNvCxnSpPr>
            <a:stCxn id="108" idx="5"/>
            <a:endCxn id="109" idx="1"/>
          </p:cNvCxnSpPr>
          <p:nvPr/>
        </p:nvCxnSpPr>
        <p:spPr>
          <a:xfrm>
            <a:off x="4633130" y="1324174"/>
            <a:ext cx="291127" cy="0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uppieren 104"/>
          <p:cNvGrpSpPr/>
          <p:nvPr/>
        </p:nvGrpSpPr>
        <p:grpSpPr>
          <a:xfrm>
            <a:off x="4817522" y="1223973"/>
            <a:ext cx="329703" cy="428705"/>
            <a:chOff x="6304530" y="2397114"/>
            <a:chExt cx="329703" cy="428705"/>
          </a:xfrm>
        </p:grpSpPr>
        <p:sp>
          <p:nvSpPr>
            <p:cNvPr id="109" name="Gleichschenkliges Dreieck 108"/>
            <p:cNvSpPr/>
            <p:nvPr/>
          </p:nvSpPr>
          <p:spPr>
            <a:xfrm>
              <a:off x="6353148" y="2397114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Textfeld 109"/>
            <p:cNvSpPr txBox="1"/>
            <p:nvPr/>
          </p:nvSpPr>
          <p:spPr>
            <a:xfrm>
              <a:off x="6304530" y="2625764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2.1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6" name="Gruppieren 105"/>
          <p:cNvGrpSpPr/>
          <p:nvPr/>
        </p:nvGrpSpPr>
        <p:grpSpPr>
          <a:xfrm>
            <a:off x="4410162" y="1223973"/>
            <a:ext cx="329703" cy="428705"/>
            <a:chOff x="5897170" y="2397114"/>
            <a:chExt cx="329703" cy="428705"/>
          </a:xfrm>
        </p:grpSpPr>
        <p:sp>
          <p:nvSpPr>
            <p:cNvPr id="107" name="Textfeld 106"/>
            <p:cNvSpPr txBox="1"/>
            <p:nvPr/>
          </p:nvSpPr>
          <p:spPr>
            <a:xfrm>
              <a:off x="5897170" y="2625764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>
                  <a:solidFill>
                    <a:srgbClr val="000000"/>
                  </a:solidFill>
                </a:rPr>
                <a:t>2</a:t>
              </a:r>
              <a:r>
                <a:rPr lang="de-DE" sz="1300" b="1" smtClean="0">
                  <a:solidFill>
                    <a:srgbClr val="000000"/>
                  </a:solidFill>
                </a:rPr>
                <a:t>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  <p:sp>
          <p:nvSpPr>
            <p:cNvPr id="108" name="Gleichschenkliges Dreieck 107"/>
            <p:cNvSpPr/>
            <p:nvPr/>
          </p:nvSpPr>
          <p:spPr>
            <a:xfrm>
              <a:off x="5945788" y="2397114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1" name="Rechteck 80"/>
          <p:cNvSpPr/>
          <p:nvPr/>
        </p:nvSpPr>
        <p:spPr>
          <a:xfrm>
            <a:off x="7259364" y="3033746"/>
            <a:ext cx="120106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1284103" y="1664014"/>
            <a:ext cx="6575795" cy="1369732"/>
            <a:chOff x="1284103" y="1664014"/>
            <a:chExt cx="6575795" cy="1369732"/>
          </a:xfrm>
        </p:grpSpPr>
        <p:cxnSp>
          <p:nvCxnSpPr>
            <p:cNvPr id="197" name="Gerade Verbindung 196"/>
            <p:cNvCxnSpPr>
              <a:stCxn id="323" idx="2"/>
              <a:endCxn id="187" idx="0"/>
            </p:cNvCxnSpPr>
            <p:nvPr/>
          </p:nvCxnSpPr>
          <p:spPr>
            <a:xfrm>
              <a:off x="4522033" y="1664014"/>
              <a:ext cx="1181509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79"/>
            <p:cNvCxnSpPr>
              <a:stCxn id="323" idx="2"/>
              <a:endCxn id="161" idx="0"/>
            </p:cNvCxnSpPr>
            <p:nvPr/>
          </p:nvCxnSpPr>
          <p:spPr>
            <a:xfrm>
              <a:off x="4522033" y="1664014"/>
              <a:ext cx="3337865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>
              <a:stCxn id="323" idx="2"/>
              <a:endCxn id="244" idx="0"/>
            </p:cNvCxnSpPr>
            <p:nvPr/>
          </p:nvCxnSpPr>
          <p:spPr>
            <a:xfrm flipH="1">
              <a:off x="3712776" y="1664014"/>
              <a:ext cx="809257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300"/>
            <p:cNvCxnSpPr>
              <a:stCxn id="323" idx="2"/>
              <a:endCxn id="273" idx="0"/>
            </p:cNvCxnSpPr>
            <p:nvPr/>
          </p:nvCxnSpPr>
          <p:spPr>
            <a:xfrm flipH="1">
              <a:off x="1497661" y="1664014"/>
              <a:ext cx="3024372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>
              <a:stCxn id="126" idx="0"/>
              <a:endCxn id="161" idx="2"/>
            </p:cNvCxnSpPr>
            <p:nvPr/>
          </p:nvCxnSpPr>
          <p:spPr>
            <a:xfrm flipV="1">
              <a:off x="6544739" y="2478432"/>
              <a:ext cx="1315159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>
              <a:stCxn id="66" idx="0"/>
              <a:endCxn id="161" idx="2"/>
            </p:cNvCxnSpPr>
            <p:nvPr/>
          </p:nvCxnSpPr>
          <p:spPr>
            <a:xfrm flipV="1">
              <a:off x="7859898" y="2478432"/>
              <a:ext cx="0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57"/>
            <p:cNvCxnSpPr>
              <a:stCxn id="161" idx="2"/>
              <a:endCxn id="144" idx="0"/>
            </p:cNvCxnSpPr>
            <p:nvPr/>
          </p:nvCxnSpPr>
          <p:spPr>
            <a:xfrm flipH="1">
              <a:off x="5229580" y="2478432"/>
              <a:ext cx="2630318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>
              <a:stCxn id="219" idx="0"/>
              <a:endCxn id="244" idx="2"/>
            </p:cNvCxnSpPr>
            <p:nvPr/>
          </p:nvCxnSpPr>
          <p:spPr>
            <a:xfrm flipV="1">
              <a:off x="2599262" y="2478432"/>
              <a:ext cx="1113514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>
              <a:stCxn id="204" idx="0"/>
              <a:endCxn id="244" idx="2"/>
            </p:cNvCxnSpPr>
            <p:nvPr/>
          </p:nvCxnSpPr>
          <p:spPr>
            <a:xfrm flipH="1" flipV="1">
              <a:off x="3712776" y="2478432"/>
              <a:ext cx="201645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>
              <a:stCxn id="244" idx="2"/>
              <a:endCxn id="234" idx="0"/>
            </p:cNvCxnSpPr>
            <p:nvPr/>
          </p:nvCxnSpPr>
          <p:spPr>
            <a:xfrm flipH="1">
              <a:off x="1284103" y="2478432"/>
              <a:ext cx="2428673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hteck 160"/>
          <p:cNvSpPr/>
          <p:nvPr/>
        </p:nvSpPr>
        <p:spPr>
          <a:xfrm>
            <a:off x="7259363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Detection</a:t>
            </a:r>
            <a:endParaRPr lang="de-DE" sz="1400" b="1"/>
          </a:p>
        </p:txBody>
      </p:sp>
      <p:sp>
        <p:nvSpPr>
          <p:cNvPr id="187" name="Rechteck 186"/>
          <p:cNvSpPr/>
          <p:nvPr/>
        </p:nvSpPr>
        <p:spPr>
          <a:xfrm>
            <a:off x="5103007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Webservice</a:t>
            </a:r>
            <a:endParaRPr lang="de-DE" sz="1400" b="1"/>
          </a:p>
        </p:txBody>
      </p:sp>
      <p:sp>
        <p:nvSpPr>
          <p:cNvPr id="244" name="Rechteck 243"/>
          <p:cNvSpPr/>
          <p:nvPr/>
        </p:nvSpPr>
        <p:spPr>
          <a:xfrm>
            <a:off x="2910596" y="2155186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273" name="Rechteck 272"/>
          <p:cNvSpPr/>
          <p:nvPr/>
        </p:nvSpPr>
        <p:spPr>
          <a:xfrm>
            <a:off x="683568" y="2155186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Engine</a:t>
            </a:r>
            <a:endParaRPr lang="de-DE" sz="1400" b="1"/>
          </a:p>
        </p:txBody>
      </p:sp>
      <p:sp>
        <p:nvSpPr>
          <p:cNvPr id="395" name="Inhaltsplatzhalter 1"/>
          <p:cNvSpPr txBox="1">
            <a:spLocks/>
          </p:cNvSpPr>
          <p:nvPr/>
        </p:nvSpPr>
        <p:spPr>
          <a:xfrm>
            <a:off x="683568" y="3486293"/>
            <a:ext cx="7776864" cy="2538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7259363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Ultrasound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5944204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Infrared</a:t>
            </a:r>
            <a:endParaRPr lang="de-DE" sz="1400" b="1"/>
          </a:p>
        </p:txBody>
      </p:sp>
      <p:sp>
        <p:nvSpPr>
          <p:cNvPr id="144" name="Rechteck 143"/>
          <p:cNvSpPr/>
          <p:nvPr/>
        </p:nvSpPr>
        <p:spPr>
          <a:xfrm>
            <a:off x="4629045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Bump</a:t>
            </a:r>
            <a:endParaRPr lang="de-DE" sz="1400" b="1"/>
          </a:p>
        </p:txBody>
      </p:sp>
      <p:sp>
        <p:nvSpPr>
          <p:cNvPr id="50" name="Textfeld 49"/>
          <p:cNvSpPr txBox="1"/>
          <p:nvPr/>
        </p:nvSpPr>
        <p:spPr>
          <a:xfrm>
            <a:off x="8066093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[1..3]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7780564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5628797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4" name="Rechteck 203"/>
          <p:cNvSpPr/>
          <p:nvPr/>
        </p:nvSpPr>
        <p:spPr>
          <a:xfrm>
            <a:off x="3313886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Autonomous</a:t>
            </a:r>
            <a:endParaRPr lang="de-DE" sz="1400" b="1"/>
          </a:p>
        </p:txBody>
      </p:sp>
      <p:sp>
        <p:nvSpPr>
          <p:cNvPr id="219" name="Rechteck 218"/>
          <p:cNvSpPr/>
          <p:nvPr/>
        </p:nvSpPr>
        <p:spPr>
          <a:xfrm>
            <a:off x="1998727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Gamepad</a:t>
            </a:r>
            <a:endParaRPr lang="de-DE" sz="1400" b="1"/>
          </a:p>
        </p:txBody>
      </p:sp>
      <p:sp>
        <p:nvSpPr>
          <p:cNvPr id="234" name="Rechteck 233"/>
          <p:cNvSpPr/>
          <p:nvPr/>
        </p:nvSpPr>
        <p:spPr>
          <a:xfrm>
            <a:off x="683568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  <p:sp>
        <p:nvSpPr>
          <p:cNvPr id="240" name="Textfeld 239"/>
          <p:cNvSpPr txBox="1"/>
          <p:nvPr/>
        </p:nvSpPr>
        <p:spPr>
          <a:xfrm>
            <a:off x="4120616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</a:t>
            </a:r>
            <a:r>
              <a:rPr lang="de-DE" sz="1400" b="1">
                <a:solidFill>
                  <a:srgbClr val="000000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242" name="Ellipse 241"/>
          <p:cNvSpPr/>
          <p:nvPr/>
        </p:nvSpPr>
        <p:spPr>
          <a:xfrm>
            <a:off x="3640720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Ellipse 301"/>
          <p:cNvSpPr/>
          <p:nvPr/>
        </p:nvSpPr>
        <p:spPr>
          <a:xfrm>
            <a:off x="1418329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3" name="Rechteck 322"/>
          <p:cNvSpPr/>
          <p:nvPr/>
        </p:nvSpPr>
        <p:spPr>
          <a:xfrm>
            <a:off x="3869923" y="1340768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cxnSp>
        <p:nvCxnSpPr>
          <p:cNvPr id="84" name="Gerade Verbindung 83"/>
          <p:cNvCxnSpPr>
            <a:stCxn id="89" idx="5"/>
            <a:endCxn id="91" idx="1"/>
          </p:cNvCxnSpPr>
          <p:nvPr/>
        </p:nvCxnSpPr>
        <p:spPr>
          <a:xfrm>
            <a:off x="7526559" y="3548209"/>
            <a:ext cx="279810" cy="0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84"/>
          <p:cNvCxnSpPr>
            <a:stCxn id="91" idx="5"/>
            <a:endCxn id="93" idx="1"/>
          </p:cNvCxnSpPr>
          <p:nvPr/>
        </p:nvCxnSpPr>
        <p:spPr>
          <a:xfrm>
            <a:off x="7922602" y="3548209"/>
            <a:ext cx="279811" cy="0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uppieren 85"/>
          <p:cNvGrpSpPr/>
          <p:nvPr/>
        </p:nvGrpSpPr>
        <p:grpSpPr>
          <a:xfrm>
            <a:off x="8095678" y="3448008"/>
            <a:ext cx="329703" cy="428705"/>
            <a:chOff x="7986712" y="5097958"/>
            <a:chExt cx="329703" cy="428705"/>
          </a:xfrm>
        </p:grpSpPr>
        <p:sp>
          <p:nvSpPr>
            <p:cNvPr id="93" name="Gleichschenkliges Dreieck 92"/>
            <p:cNvSpPr/>
            <p:nvPr/>
          </p:nvSpPr>
          <p:spPr>
            <a:xfrm>
              <a:off x="8035330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7986712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7699634" y="3448008"/>
            <a:ext cx="329703" cy="428705"/>
            <a:chOff x="7590668" y="5097958"/>
            <a:chExt cx="329703" cy="428705"/>
          </a:xfrm>
        </p:grpSpPr>
        <p:sp>
          <p:nvSpPr>
            <p:cNvPr id="91" name="Gleichschenkliges Dreieck 90"/>
            <p:cNvSpPr/>
            <p:nvPr/>
          </p:nvSpPr>
          <p:spPr>
            <a:xfrm>
              <a:off x="7639286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7590668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0.9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uppieren 87"/>
          <p:cNvGrpSpPr/>
          <p:nvPr/>
        </p:nvGrpSpPr>
        <p:grpSpPr>
          <a:xfrm>
            <a:off x="7303591" y="3448008"/>
            <a:ext cx="329703" cy="428705"/>
            <a:chOff x="7194625" y="5097958"/>
            <a:chExt cx="329703" cy="428705"/>
          </a:xfrm>
        </p:grpSpPr>
        <p:sp>
          <p:nvSpPr>
            <p:cNvPr id="89" name="Gleichschenkliges Dreieck 88"/>
            <p:cNvSpPr/>
            <p:nvPr/>
          </p:nvSpPr>
          <p:spPr>
            <a:xfrm>
              <a:off x="724324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Textfeld 89"/>
            <p:cNvSpPr txBox="1"/>
            <p:nvPr/>
          </p:nvSpPr>
          <p:spPr>
            <a:xfrm>
              <a:off x="7194625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0.8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sp>
        <p:nvSpPr>
          <p:cNvPr id="116" name="Rechteck 115"/>
          <p:cNvSpPr/>
          <p:nvPr/>
        </p:nvSpPr>
        <p:spPr>
          <a:xfrm>
            <a:off x="1247191" y="4086224"/>
            <a:ext cx="6700469" cy="276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echteck 116"/>
          <p:cNvSpPr/>
          <p:nvPr/>
        </p:nvSpPr>
        <p:spPr>
          <a:xfrm>
            <a:off x="1247191" y="5333999"/>
            <a:ext cx="6700469" cy="28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8" name="Rechteck 117"/>
          <p:cNvSpPr/>
          <p:nvPr/>
        </p:nvSpPr>
        <p:spPr>
          <a:xfrm>
            <a:off x="1247191" y="5623560"/>
            <a:ext cx="6700469" cy="401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Rechteck 118"/>
          <p:cNvSpPr/>
          <p:nvPr/>
        </p:nvSpPr>
        <p:spPr>
          <a:xfrm>
            <a:off x="7208519" y="4221088"/>
            <a:ext cx="1297305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Requirement 1</a:t>
            </a:r>
            <a:endParaRPr lang="de-DE" sz="1200" b="1">
              <a:solidFill>
                <a:srgbClr val="000000"/>
              </a:solidFill>
            </a:endParaRPr>
          </a:p>
        </p:txBody>
      </p:sp>
      <p:cxnSp>
        <p:nvCxnSpPr>
          <p:cNvPr id="12" name="Gerade Verbindung 11"/>
          <p:cNvCxnSpPr>
            <a:stCxn id="119" idx="0"/>
            <a:endCxn id="2" idx="2"/>
          </p:cNvCxnSpPr>
          <p:nvPr/>
        </p:nvCxnSpPr>
        <p:spPr>
          <a:xfrm flipV="1">
            <a:off x="7857172" y="3954779"/>
            <a:ext cx="0" cy="266309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5" name="Rechteck 124"/>
          <p:cNvSpPr/>
          <p:nvPr/>
        </p:nvSpPr>
        <p:spPr>
          <a:xfrm>
            <a:off x="5911214" y="1436797"/>
            <a:ext cx="1234059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Requirement 2b</a:t>
            </a:r>
            <a:endParaRPr lang="de-DE" sz="1200" b="1">
              <a:solidFill>
                <a:srgbClr val="000000"/>
              </a:solidFill>
            </a:endParaRPr>
          </a:p>
        </p:txBody>
      </p:sp>
      <p:cxnSp>
        <p:nvCxnSpPr>
          <p:cNvPr id="28" name="Gerade Verbindung 27"/>
          <p:cNvCxnSpPr>
            <a:stCxn id="125" idx="1"/>
          </p:cNvCxnSpPr>
          <p:nvPr/>
        </p:nvCxnSpPr>
        <p:spPr>
          <a:xfrm flipH="1" flipV="1">
            <a:off x="5229580" y="1578030"/>
            <a:ext cx="681634" cy="1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29" name="Rechteck 128"/>
          <p:cNvSpPr/>
          <p:nvPr/>
        </p:nvSpPr>
        <p:spPr>
          <a:xfrm>
            <a:off x="1247191" y="4603156"/>
            <a:ext cx="6700469" cy="73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0" name="Rechteck 129"/>
          <p:cNvSpPr/>
          <p:nvPr/>
        </p:nvSpPr>
        <p:spPr>
          <a:xfrm>
            <a:off x="1247191" y="4362320"/>
            <a:ext cx="6700469" cy="240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1405889" y="4086224"/>
            <a:ext cx="6541771" cy="2760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16200000">
            <a:off x="512031" y="4440140"/>
            <a:ext cx="1247775" cy="539942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lang="de-DE" sz="1400" b="1" smtClean="0">
                <a:solidFill>
                  <a:schemeClr val="accent4"/>
                </a:solidFill>
              </a:rPr>
              <a:t>Feature Model</a:t>
            </a:r>
          </a:p>
          <a:p>
            <a:pPr algn="ctr"/>
            <a:r>
              <a:rPr lang="de-DE" sz="1400" b="1" smtClean="0">
                <a:solidFill>
                  <a:schemeClr val="accent4"/>
                </a:solidFill>
              </a:rPr>
              <a:t>(Definition 1)</a:t>
            </a:r>
            <a:endParaRPr lang="de-DE" sz="1400" b="1">
              <a:solidFill>
                <a:schemeClr val="accent4"/>
              </a:solidFill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1405889" y="4603156"/>
            <a:ext cx="6541771" cy="73084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Rechteck 119"/>
          <p:cNvSpPr/>
          <p:nvPr/>
        </p:nvSpPr>
        <p:spPr>
          <a:xfrm>
            <a:off x="7208519" y="4221088"/>
            <a:ext cx="1297305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Requirement 2a</a:t>
            </a:r>
            <a:endParaRPr lang="de-DE" sz="1200" b="1">
              <a:solidFill>
                <a:srgbClr val="000000"/>
              </a:solidFill>
            </a:endParaRPr>
          </a:p>
        </p:txBody>
      </p:sp>
      <p:cxnSp>
        <p:nvCxnSpPr>
          <p:cNvPr id="15" name="Gerade Verbindung 14"/>
          <p:cNvCxnSpPr>
            <a:stCxn id="120" idx="0"/>
            <a:endCxn id="2" idx="2"/>
          </p:cNvCxnSpPr>
          <p:nvPr/>
        </p:nvCxnSpPr>
        <p:spPr>
          <a:xfrm flipV="1">
            <a:off x="7857172" y="3954779"/>
            <a:ext cx="0" cy="266309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79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4.44444E-6 -0.14236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4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2" grpId="0" animBg="1"/>
      <p:bldP spid="2" grpId="1" animBg="1"/>
      <p:bldP spid="39" grpId="0" animBg="1"/>
      <p:bldP spid="96" grpId="0" animBg="1"/>
      <p:bldP spid="97" grpId="0" animBg="1"/>
      <p:bldP spid="81" grpId="0" animBg="1"/>
      <p:bldP spid="323" grpId="0" animBg="1"/>
      <p:bldP spid="323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5" grpId="0" animBg="1"/>
      <p:bldP spid="129" grpId="0" animBg="1"/>
      <p:bldP spid="130" grpId="0" animBg="1"/>
      <p:bldP spid="79" grpId="0" animBg="1"/>
      <p:bldP spid="79" grpId="1" animBg="1"/>
      <p:bldP spid="8" grpId="0"/>
      <p:bldP spid="8" grpId="1"/>
      <p:bldP spid="128" grpId="0" animBg="1"/>
      <p:bldP spid="128" grpId="1" animBg="1"/>
      <p:bldP spid="120" grpId="0" animBg="1"/>
      <p:bldP spid="1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Gerade Verbindung 157"/>
          <p:cNvCxnSpPr>
            <a:stCxn id="160" idx="2"/>
            <a:endCxn id="144" idx="0"/>
          </p:cNvCxnSpPr>
          <p:nvPr/>
        </p:nvCxnSpPr>
        <p:spPr>
          <a:xfrm flipH="1">
            <a:off x="5229580" y="4084938"/>
            <a:ext cx="2630318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hteck 174"/>
          <p:cNvSpPr/>
          <p:nvPr/>
        </p:nvSpPr>
        <p:spPr>
          <a:xfrm>
            <a:off x="3798635" y="1280160"/>
            <a:ext cx="1436305" cy="1409700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3" name="Rechteck 172"/>
          <p:cNvSpPr/>
          <p:nvPr/>
        </p:nvSpPr>
        <p:spPr>
          <a:xfrm>
            <a:off x="636335" y="3154680"/>
            <a:ext cx="1725866" cy="1409700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Rechteck 171"/>
          <p:cNvSpPr/>
          <p:nvPr/>
        </p:nvSpPr>
        <p:spPr>
          <a:xfrm>
            <a:off x="2846135" y="3154680"/>
            <a:ext cx="1725866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0" name="Gerade Verbindung 179"/>
          <p:cNvCxnSpPr>
            <a:stCxn id="322" idx="2"/>
          </p:cNvCxnSpPr>
          <p:nvPr/>
        </p:nvCxnSpPr>
        <p:spPr>
          <a:xfrm>
            <a:off x="4522033" y="2638607"/>
            <a:ext cx="3337865" cy="57615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198"/>
          <p:cNvCxnSpPr>
            <a:stCxn id="322" idx="2"/>
            <a:endCxn id="244" idx="0"/>
          </p:cNvCxnSpPr>
          <p:nvPr/>
        </p:nvCxnSpPr>
        <p:spPr>
          <a:xfrm flipH="1">
            <a:off x="3712776" y="2638607"/>
            <a:ext cx="809257" cy="57615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Gerade Verbindung 300"/>
          <p:cNvCxnSpPr>
            <a:stCxn id="322" idx="2"/>
            <a:endCxn id="273" idx="0"/>
          </p:cNvCxnSpPr>
          <p:nvPr/>
        </p:nvCxnSpPr>
        <p:spPr>
          <a:xfrm flipH="1">
            <a:off x="1497661" y="2638607"/>
            <a:ext cx="3024372" cy="575463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26" idx="0"/>
            <a:endCxn id="160" idx="2"/>
          </p:cNvCxnSpPr>
          <p:nvPr/>
        </p:nvCxnSpPr>
        <p:spPr>
          <a:xfrm flipV="1">
            <a:off x="6544739" y="4084938"/>
            <a:ext cx="1315159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66" idx="0"/>
            <a:endCxn id="160" idx="2"/>
          </p:cNvCxnSpPr>
          <p:nvPr/>
        </p:nvCxnSpPr>
        <p:spPr>
          <a:xfrm flipV="1">
            <a:off x="7859898" y="4084938"/>
            <a:ext cx="0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Definition 5: HFM Semantics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grpSp>
        <p:nvGrpSpPr>
          <p:cNvPr id="140" name="Gruppieren 139"/>
          <p:cNvGrpSpPr/>
          <p:nvPr/>
        </p:nvGrpSpPr>
        <p:grpSpPr>
          <a:xfrm>
            <a:off x="7259363" y="5151109"/>
            <a:ext cx="1201069" cy="870179"/>
            <a:chOff x="7320791" y="3839179"/>
            <a:chExt cx="1201069" cy="870179"/>
          </a:xfrm>
        </p:grpSpPr>
        <p:sp>
          <p:nvSpPr>
            <p:cNvPr id="67" name="Rechteck 66"/>
            <p:cNvSpPr/>
            <p:nvPr/>
          </p:nvSpPr>
          <p:spPr>
            <a:xfrm>
              <a:off x="7320792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7320791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Ultrasound</a:t>
              </a:r>
            </a:p>
          </p:txBody>
        </p:sp>
        <p:grpSp>
          <p:nvGrpSpPr>
            <p:cNvPr id="122" name="Gruppieren 121"/>
            <p:cNvGrpSpPr/>
            <p:nvPr/>
          </p:nvGrpSpPr>
          <p:grpSpPr>
            <a:xfrm>
              <a:off x="7365019" y="4253441"/>
              <a:ext cx="1121790" cy="428705"/>
              <a:chOff x="6799536" y="4221691"/>
              <a:chExt cx="1121790" cy="428705"/>
            </a:xfrm>
          </p:grpSpPr>
          <p:cxnSp>
            <p:nvCxnSpPr>
              <p:cNvPr id="53" name="Gerade Verbindung 52"/>
              <p:cNvCxnSpPr>
                <a:stCxn id="115" idx="5"/>
                <a:endCxn id="112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/>
              <p:cNvCxnSpPr>
                <a:stCxn id="112" idx="5"/>
                <a:endCxn id="109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uppieren 118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109" name="Gleichschenkliges Dreieck 108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" name="Textfeld 110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0" name="Gruppieren 119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12" name="Gleichschenkliges Dreieck 111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Textfeld 112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0.9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1" name="Gruppieren 120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15" name="Gleichschenkliges Dreieck 114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Textfeld 116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0.8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41" name="Gruppieren 140"/>
          <p:cNvGrpSpPr/>
          <p:nvPr/>
        </p:nvGrpSpPr>
        <p:grpSpPr>
          <a:xfrm>
            <a:off x="5944204" y="5151109"/>
            <a:ext cx="1201069" cy="870179"/>
            <a:chOff x="5875415" y="3839179"/>
            <a:chExt cx="1201069" cy="870179"/>
          </a:xfrm>
        </p:grpSpPr>
        <p:sp>
          <p:nvSpPr>
            <p:cNvPr id="125" name="Rechteck 124"/>
            <p:cNvSpPr/>
            <p:nvPr/>
          </p:nvSpPr>
          <p:spPr>
            <a:xfrm>
              <a:off x="5875416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5875415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Infrared</a:t>
              </a:r>
              <a:endParaRPr lang="de-DE" sz="1400" b="1"/>
            </a:p>
          </p:txBody>
        </p:sp>
        <p:grpSp>
          <p:nvGrpSpPr>
            <p:cNvPr id="127" name="Gruppieren 126"/>
            <p:cNvGrpSpPr/>
            <p:nvPr/>
          </p:nvGrpSpPr>
          <p:grpSpPr>
            <a:xfrm>
              <a:off x="5919643" y="4253441"/>
              <a:ext cx="1121790" cy="428705"/>
              <a:chOff x="6799536" y="4221691"/>
              <a:chExt cx="1121790" cy="428705"/>
            </a:xfrm>
          </p:grpSpPr>
          <p:cxnSp>
            <p:nvCxnSpPr>
              <p:cNvPr id="128" name="Gerade Verbindung 127"/>
              <p:cNvCxnSpPr>
                <a:stCxn id="133" idx="5"/>
                <a:endCxn id="135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>
                <a:stCxn id="135" idx="5"/>
                <a:endCxn id="137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uppieren 129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137" name="Gleichschenkliges Dreieck 136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Textfeld 137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2.2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1" name="Gruppieren 130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35" name="Gleichschenkliges Dreieck 134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Textfeld 135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2" name="Gruppieren 131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33" name="Gleichschenkliges Dreieck 132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4" name="Textfeld 133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42" name="Gruppieren 141"/>
          <p:cNvGrpSpPr/>
          <p:nvPr/>
        </p:nvGrpSpPr>
        <p:grpSpPr>
          <a:xfrm>
            <a:off x="4629045" y="5151109"/>
            <a:ext cx="1201069" cy="870179"/>
            <a:chOff x="5875415" y="3839179"/>
            <a:chExt cx="1201069" cy="870179"/>
          </a:xfrm>
        </p:grpSpPr>
        <p:sp>
          <p:nvSpPr>
            <p:cNvPr id="143" name="Rechteck 142"/>
            <p:cNvSpPr/>
            <p:nvPr/>
          </p:nvSpPr>
          <p:spPr>
            <a:xfrm>
              <a:off x="5875416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5875415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Bump</a:t>
              </a:r>
              <a:endParaRPr lang="de-DE" sz="1400" b="1"/>
            </a:p>
          </p:txBody>
        </p:sp>
        <p:grpSp>
          <p:nvGrpSpPr>
            <p:cNvPr id="150" name="Gruppieren 149"/>
            <p:cNvGrpSpPr/>
            <p:nvPr/>
          </p:nvGrpSpPr>
          <p:grpSpPr>
            <a:xfrm>
              <a:off x="5919643" y="4253441"/>
              <a:ext cx="329703" cy="428705"/>
              <a:chOff x="7194625" y="5097958"/>
              <a:chExt cx="329703" cy="428705"/>
            </a:xfrm>
          </p:grpSpPr>
          <p:sp>
            <p:nvSpPr>
              <p:cNvPr id="151" name="Gleichschenkliges Dreieck 150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Textfeld 151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200" name="Gerade Verbindung 199"/>
          <p:cNvCxnSpPr>
            <a:stCxn id="219" idx="0"/>
            <a:endCxn id="243" idx="2"/>
          </p:cNvCxnSpPr>
          <p:nvPr/>
        </p:nvCxnSpPr>
        <p:spPr>
          <a:xfrm flipV="1">
            <a:off x="2599262" y="4084938"/>
            <a:ext cx="1113514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200"/>
          <p:cNvCxnSpPr>
            <a:stCxn id="204" idx="0"/>
            <a:endCxn id="243" idx="2"/>
          </p:cNvCxnSpPr>
          <p:nvPr/>
        </p:nvCxnSpPr>
        <p:spPr>
          <a:xfrm flipH="1" flipV="1">
            <a:off x="3712776" y="4084938"/>
            <a:ext cx="201645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uppieren 201"/>
          <p:cNvGrpSpPr/>
          <p:nvPr/>
        </p:nvGrpSpPr>
        <p:grpSpPr>
          <a:xfrm>
            <a:off x="3313886" y="5151109"/>
            <a:ext cx="1201069" cy="870179"/>
            <a:chOff x="7320791" y="3839179"/>
            <a:chExt cx="1201069" cy="870179"/>
          </a:xfrm>
        </p:grpSpPr>
        <p:sp>
          <p:nvSpPr>
            <p:cNvPr id="203" name="Rechteck 202"/>
            <p:cNvSpPr/>
            <p:nvPr/>
          </p:nvSpPr>
          <p:spPr>
            <a:xfrm>
              <a:off x="7320792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7320791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Autonomous</a:t>
              </a:r>
              <a:endParaRPr lang="de-DE" sz="1400" b="1"/>
            </a:p>
          </p:txBody>
        </p:sp>
        <p:grpSp>
          <p:nvGrpSpPr>
            <p:cNvPr id="205" name="Gruppieren 204"/>
            <p:cNvGrpSpPr/>
            <p:nvPr/>
          </p:nvGrpSpPr>
          <p:grpSpPr>
            <a:xfrm>
              <a:off x="7365019" y="4253441"/>
              <a:ext cx="1121790" cy="428705"/>
              <a:chOff x="6799536" y="4221691"/>
              <a:chExt cx="1121790" cy="428705"/>
            </a:xfrm>
          </p:grpSpPr>
          <p:cxnSp>
            <p:nvCxnSpPr>
              <p:cNvPr id="206" name="Gerade Verbindung 205"/>
              <p:cNvCxnSpPr>
                <a:stCxn id="211" idx="5"/>
                <a:endCxn id="213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 Verbindung 206"/>
              <p:cNvCxnSpPr>
                <a:stCxn id="213" idx="5"/>
                <a:endCxn id="215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" name="Gruppieren 207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215" name="Gleichschenkliges Dreieck 214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6" name="Textfeld 215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>
                      <a:solidFill>
                        <a:srgbClr val="000000"/>
                      </a:solidFill>
                    </a:rPr>
                    <a:t>2</a:t>
                  </a:r>
                  <a:r>
                    <a:rPr lang="de-DE" sz="1300" b="1" smtClean="0">
                      <a:solidFill>
                        <a:srgbClr val="000000"/>
                      </a:solidFill>
                    </a:rPr>
                    <a:t>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9" name="Gruppieren 208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213" name="Gleichschenkliges Dreieck 212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4" name="Textfeld 213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0" name="Gruppieren 209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211" name="Gleichschenkliges Dreieck 210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2" name="Textfeld 211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7" name="Gruppieren 216"/>
          <p:cNvGrpSpPr/>
          <p:nvPr/>
        </p:nvGrpSpPr>
        <p:grpSpPr>
          <a:xfrm>
            <a:off x="1998727" y="5151109"/>
            <a:ext cx="1201069" cy="870179"/>
            <a:chOff x="5875415" y="3839179"/>
            <a:chExt cx="1201069" cy="870179"/>
          </a:xfrm>
        </p:grpSpPr>
        <p:sp>
          <p:nvSpPr>
            <p:cNvPr id="218" name="Rechteck 217"/>
            <p:cNvSpPr/>
            <p:nvPr/>
          </p:nvSpPr>
          <p:spPr>
            <a:xfrm>
              <a:off x="5875416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5875415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Gamepad</a:t>
              </a:r>
              <a:endParaRPr lang="de-DE" sz="1400" b="1"/>
            </a:p>
          </p:txBody>
        </p:sp>
        <p:grpSp>
          <p:nvGrpSpPr>
            <p:cNvPr id="220" name="Gruppieren 219"/>
            <p:cNvGrpSpPr/>
            <p:nvPr/>
          </p:nvGrpSpPr>
          <p:grpSpPr>
            <a:xfrm>
              <a:off x="5919643" y="4253441"/>
              <a:ext cx="725746" cy="428705"/>
              <a:chOff x="6799536" y="4221691"/>
              <a:chExt cx="725746" cy="428705"/>
            </a:xfrm>
          </p:grpSpPr>
          <p:cxnSp>
            <p:nvCxnSpPr>
              <p:cNvPr id="221" name="Gerade Verbindung 220"/>
              <p:cNvCxnSpPr>
                <a:stCxn id="226" idx="5"/>
                <a:endCxn id="228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" name="Gruppieren 223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228" name="Gleichschenkliges Dreieck 227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9" name="Textfeld 228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" name="Gruppieren 224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226" name="Gleichschenkliges Dreieck 225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7" name="Textfeld 226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33" name="Rechteck 232"/>
          <p:cNvSpPr/>
          <p:nvPr/>
        </p:nvSpPr>
        <p:spPr>
          <a:xfrm>
            <a:off x="683569" y="5151109"/>
            <a:ext cx="120106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8" name="Gerade Verbindung 237"/>
          <p:cNvCxnSpPr>
            <a:stCxn id="243" idx="2"/>
            <a:endCxn id="234" idx="0"/>
          </p:cNvCxnSpPr>
          <p:nvPr/>
        </p:nvCxnSpPr>
        <p:spPr>
          <a:xfrm flipH="1">
            <a:off x="1284103" y="4084938"/>
            <a:ext cx="2428673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4120616" y="4084938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</a:t>
            </a:r>
            <a:r>
              <a:rPr lang="de-DE" sz="1400" b="1">
                <a:solidFill>
                  <a:srgbClr val="000000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243" name="Rechteck 242"/>
          <p:cNvSpPr/>
          <p:nvPr/>
        </p:nvSpPr>
        <p:spPr>
          <a:xfrm>
            <a:off x="2910597" y="3214759"/>
            <a:ext cx="160435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4" name="Rechteck 243"/>
          <p:cNvSpPr/>
          <p:nvPr/>
        </p:nvSpPr>
        <p:spPr>
          <a:xfrm>
            <a:off x="2910596" y="3214759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242" name="Ellipse 241"/>
          <p:cNvSpPr/>
          <p:nvPr/>
        </p:nvSpPr>
        <p:spPr>
          <a:xfrm>
            <a:off x="3640720" y="3140968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9" name="Gruppieren 268"/>
          <p:cNvGrpSpPr/>
          <p:nvPr/>
        </p:nvGrpSpPr>
        <p:grpSpPr>
          <a:xfrm>
            <a:off x="2954824" y="3629021"/>
            <a:ext cx="1524145" cy="428705"/>
            <a:chOff x="1606932" y="3334013"/>
            <a:chExt cx="1524145" cy="428705"/>
          </a:xfrm>
        </p:grpSpPr>
        <p:cxnSp>
          <p:nvCxnSpPr>
            <p:cNvPr id="246" name="Gerade Verbindung 245"/>
            <p:cNvCxnSpPr>
              <a:stCxn id="249" idx="5"/>
              <a:endCxn id="251" idx="1"/>
            </p:cNvCxnSpPr>
            <p:nvPr/>
          </p:nvCxnSpPr>
          <p:spPr>
            <a:xfrm>
              <a:off x="1829900" y="3434214"/>
              <a:ext cx="279810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uppieren 247"/>
            <p:cNvGrpSpPr/>
            <p:nvPr/>
          </p:nvGrpSpPr>
          <p:grpSpPr>
            <a:xfrm>
              <a:off x="1606932" y="3334013"/>
              <a:ext cx="329703" cy="428705"/>
              <a:chOff x="7194625" y="5097958"/>
              <a:chExt cx="329703" cy="428705"/>
            </a:xfrm>
          </p:grpSpPr>
          <p:sp>
            <p:nvSpPr>
              <p:cNvPr id="249" name="Gleichschenkliges Dreieck 248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Textfeld 249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5" name="Gerade Verbindung 254"/>
            <p:cNvCxnSpPr>
              <a:stCxn id="251" idx="5"/>
              <a:endCxn id="259" idx="1"/>
            </p:cNvCxnSpPr>
            <p:nvPr/>
          </p:nvCxnSpPr>
          <p:spPr>
            <a:xfrm>
              <a:off x="2225943" y="3434214"/>
              <a:ext cx="286122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>
              <a:stCxn id="259" idx="5"/>
              <a:endCxn id="257" idx="1"/>
            </p:cNvCxnSpPr>
            <p:nvPr/>
          </p:nvCxnSpPr>
          <p:spPr>
            <a:xfrm>
              <a:off x="2628298" y="3434214"/>
              <a:ext cx="279811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uppieren 266"/>
            <p:cNvGrpSpPr/>
            <p:nvPr/>
          </p:nvGrpSpPr>
          <p:grpSpPr>
            <a:xfrm>
              <a:off x="2801374" y="3334013"/>
              <a:ext cx="329703" cy="428705"/>
              <a:chOff x="2801374" y="3334013"/>
              <a:chExt cx="329703" cy="428705"/>
            </a:xfrm>
          </p:grpSpPr>
          <p:sp>
            <p:nvSpPr>
              <p:cNvPr id="257" name="Gleichschenkliges Dreieck 256"/>
              <p:cNvSpPr/>
              <p:nvPr/>
            </p:nvSpPr>
            <p:spPr>
              <a:xfrm>
                <a:off x="2849992" y="3334013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Textfeld 257"/>
              <p:cNvSpPr txBox="1"/>
              <p:nvPr/>
            </p:nvSpPr>
            <p:spPr>
              <a:xfrm>
                <a:off x="2801374" y="3562663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>
                    <a:solidFill>
                      <a:srgbClr val="000000"/>
                    </a:solidFill>
                  </a:rPr>
                  <a:t>2</a:t>
                </a:r>
                <a:r>
                  <a:rPr lang="de-DE" sz="1300" b="1" smtClean="0">
                    <a:solidFill>
                      <a:srgbClr val="000000"/>
                    </a:solidFill>
                  </a:rPr>
                  <a:t>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" name="Gruppieren 267"/>
            <p:cNvGrpSpPr/>
            <p:nvPr/>
          </p:nvGrpSpPr>
          <p:grpSpPr>
            <a:xfrm>
              <a:off x="2405330" y="3334013"/>
              <a:ext cx="329703" cy="428705"/>
              <a:chOff x="2405330" y="3334013"/>
              <a:chExt cx="329703" cy="428705"/>
            </a:xfrm>
          </p:grpSpPr>
          <p:sp>
            <p:nvSpPr>
              <p:cNvPr id="259" name="Gleichschenkliges Dreieck 258"/>
              <p:cNvSpPr/>
              <p:nvPr/>
            </p:nvSpPr>
            <p:spPr>
              <a:xfrm>
                <a:off x="2453948" y="3334013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Textfeld 259"/>
              <p:cNvSpPr txBox="1"/>
              <p:nvPr/>
            </p:nvSpPr>
            <p:spPr>
              <a:xfrm>
                <a:off x="2405330" y="3562663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1.2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7" name="Gruppieren 246"/>
            <p:cNvGrpSpPr/>
            <p:nvPr/>
          </p:nvGrpSpPr>
          <p:grpSpPr>
            <a:xfrm>
              <a:off x="2002975" y="3334013"/>
              <a:ext cx="329703" cy="428705"/>
              <a:chOff x="7590668" y="5097958"/>
              <a:chExt cx="329703" cy="428705"/>
            </a:xfrm>
          </p:grpSpPr>
          <p:sp>
            <p:nvSpPr>
              <p:cNvPr id="251" name="Gleichschenkliges Dreieck 250"/>
              <p:cNvSpPr/>
              <p:nvPr/>
            </p:nvSpPr>
            <p:spPr>
              <a:xfrm>
                <a:off x="7639286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Textfeld 251"/>
              <p:cNvSpPr txBox="1"/>
              <p:nvPr/>
            </p:nvSpPr>
            <p:spPr>
              <a:xfrm>
                <a:off x="7590668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2" name="Rechteck 271"/>
          <p:cNvSpPr/>
          <p:nvPr/>
        </p:nvSpPr>
        <p:spPr>
          <a:xfrm>
            <a:off x="683569" y="3214070"/>
            <a:ext cx="1628184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Rechteck 272"/>
          <p:cNvSpPr/>
          <p:nvPr/>
        </p:nvSpPr>
        <p:spPr>
          <a:xfrm>
            <a:off x="683568" y="3214070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Engine</a:t>
            </a:r>
            <a:endParaRPr lang="de-DE" sz="1400" b="1"/>
          </a:p>
        </p:txBody>
      </p:sp>
      <p:cxnSp>
        <p:nvCxnSpPr>
          <p:cNvPr id="275" name="Gerade Verbindung 274"/>
          <p:cNvCxnSpPr>
            <a:stCxn id="280" idx="5"/>
            <a:endCxn id="282" idx="1"/>
          </p:cNvCxnSpPr>
          <p:nvPr/>
        </p:nvCxnSpPr>
        <p:spPr>
          <a:xfrm>
            <a:off x="950764" y="3950301"/>
            <a:ext cx="279810" cy="0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uppieren 276"/>
          <p:cNvGrpSpPr/>
          <p:nvPr/>
        </p:nvGrpSpPr>
        <p:grpSpPr>
          <a:xfrm>
            <a:off x="1519884" y="3628332"/>
            <a:ext cx="747705" cy="428705"/>
            <a:chOff x="7986713" y="5097958"/>
            <a:chExt cx="747705" cy="428705"/>
          </a:xfrm>
        </p:grpSpPr>
        <p:sp>
          <p:nvSpPr>
            <p:cNvPr id="284" name="Gleichschenkliges Dreieck 283"/>
            <p:cNvSpPr/>
            <p:nvPr/>
          </p:nvSpPr>
          <p:spPr>
            <a:xfrm>
              <a:off x="8244332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Textfeld 284"/>
            <p:cNvSpPr txBox="1"/>
            <p:nvPr/>
          </p:nvSpPr>
          <p:spPr>
            <a:xfrm>
              <a:off x="7986713" y="5326608"/>
              <a:ext cx="747705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Create 1.2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79" name="Gruppieren 278"/>
          <p:cNvGrpSpPr/>
          <p:nvPr/>
        </p:nvGrpSpPr>
        <p:grpSpPr>
          <a:xfrm>
            <a:off x="727796" y="3850100"/>
            <a:ext cx="329703" cy="428705"/>
            <a:chOff x="7194625" y="5097958"/>
            <a:chExt cx="329703" cy="428705"/>
          </a:xfrm>
        </p:grpSpPr>
        <p:sp>
          <p:nvSpPr>
            <p:cNvPr id="280" name="Gleichschenkliges Dreieck 279"/>
            <p:cNvSpPr/>
            <p:nvPr/>
          </p:nvSpPr>
          <p:spPr>
            <a:xfrm>
              <a:off x="724324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Textfeld 280"/>
            <p:cNvSpPr txBox="1"/>
            <p:nvPr/>
          </p:nvSpPr>
          <p:spPr>
            <a:xfrm>
              <a:off x="7194625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cxnSp>
        <p:nvCxnSpPr>
          <p:cNvPr id="286" name="Gerade Verbindung 285"/>
          <p:cNvCxnSpPr>
            <a:stCxn id="282" idx="5"/>
          </p:cNvCxnSpPr>
          <p:nvPr/>
        </p:nvCxnSpPr>
        <p:spPr>
          <a:xfrm flipV="1">
            <a:off x="1346807" y="3728533"/>
            <a:ext cx="279811" cy="221768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8" name="Gruppieren 287"/>
          <p:cNvGrpSpPr/>
          <p:nvPr/>
        </p:nvGrpSpPr>
        <p:grpSpPr>
          <a:xfrm>
            <a:off x="1519883" y="4071868"/>
            <a:ext cx="747706" cy="428705"/>
            <a:chOff x="7986713" y="5097958"/>
            <a:chExt cx="747706" cy="428705"/>
          </a:xfrm>
        </p:grpSpPr>
        <p:sp>
          <p:nvSpPr>
            <p:cNvPr id="289" name="Gleichschenkliges Dreieck 288"/>
            <p:cNvSpPr/>
            <p:nvPr/>
          </p:nvSpPr>
          <p:spPr>
            <a:xfrm>
              <a:off x="824433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Textfeld 289"/>
            <p:cNvSpPr txBox="1"/>
            <p:nvPr/>
          </p:nvSpPr>
          <p:spPr>
            <a:xfrm>
              <a:off x="7986713" y="5326608"/>
              <a:ext cx="747706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Kobuki 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cxnSp>
        <p:nvCxnSpPr>
          <p:cNvPr id="292" name="Gerade Verbindung 291"/>
          <p:cNvCxnSpPr/>
          <p:nvPr/>
        </p:nvCxnSpPr>
        <p:spPr>
          <a:xfrm>
            <a:off x="1346807" y="3950301"/>
            <a:ext cx="279811" cy="221768"/>
          </a:xfrm>
          <a:prstGeom prst="line">
            <a:avLst/>
          </a:prstGeom>
          <a:ln w="28575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uppieren 277"/>
          <p:cNvGrpSpPr/>
          <p:nvPr/>
        </p:nvGrpSpPr>
        <p:grpSpPr>
          <a:xfrm>
            <a:off x="1123839" y="3850100"/>
            <a:ext cx="329703" cy="428705"/>
            <a:chOff x="7590668" y="5097958"/>
            <a:chExt cx="329703" cy="428705"/>
          </a:xfrm>
        </p:grpSpPr>
        <p:sp>
          <p:nvSpPr>
            <p:cNvPr id="282" name="Gleichschenkliges Dreieck 281"/>
            <p:cNvSpPr/>
            <p:nvPr/>
          </p:nvSpPr>
          <p:spPr>
            <a:xfrm>
              <a:off x="7639286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Textfeld 282"/>
            <p:cNvSpPr txBox="1"/>
            <p:nvPr/>
          </p:nvSpPr>
          <p:spPr>
            <a:xfrm>
              <a:off x="7590668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1.1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sp>
        <p:nvSpPr>
          <p:cNvPr id="302" name="Ellipse 301"/>
          <p:cNvSpPr/>
          <p:nvPr/>
        </p:nvSpPr>
        <p:spPr>
          <a:xfrm>
            <a:off x="1453542" y="3135816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7" name="Gruppieren 356"/>
          <p:cNvGrpSpPr/>
          <p:nvPr/>
        </p:nvGrpSpPr>
        <p:grpSpPr>
          <a:xfrm>
            <a:off x="3869923" y="1340768"/>
            <a:ext cx="1304219" cy="1297839"/>
            <a:chOff x="5924331" y="2109390"/>
            <a:chExt cx="1304219" cy="1297839"/>
          </a:xfrm>
        </p:grpSpPr>
        <p:sp>
          <p:nvSpPr>
            <p:cNvPr id="322" name="Rechteck 321"/>
            <p:cNvSpPr/>
            <p:nvPr/>
          </p:nvSpPr>
          <p:spPr>
            <a:xfrm>
              <a:off x="5924332" y="2109390"/>
              <a:ext cx="1304218" cy="129783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Rechteck 322"/>
            <p:cNvSpPr/>
            <p:nvPr/>
          </p:nvSpPr>
          <p:spPr>
            <a:xfrm>
              <a:off x="5924331" y="2109390"/>
              <a:ext cx="130421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TurtleBot</a:t>
              </a:r>
              <a:endParaRPr lang="de-DE" sz="1400" b="1"/>
            </a:p>
          </p:txBody>
        </p:sp>
        <p:grpSp>
          <p:nvGrpSpPr>
            <p:cNvPr id="356" name="Gruppieren 355"/>
            <p:cNvGrpSpPr/>
            <p:nvPr/>
          </p:nvGrpSpPr>
          <p:grpSpPr>
            <a:xfrm>
              <a:off x="5968559" y="2523652"/>
              <a:ext cx="1233074" cy="872241"/>
              <a:chOff x="5401159" y="1953578"/>
              <a:chExt cx="1233074" cy="872241"/>
            </a:xfrm>
          </p:grpSpPr>
          <p:cxnSp>
            <p:nvCxnSpPr>
              <p:cNvPr id="327" name="Gerade Verbindung 326"/>
              <p:cNvCxnSpPr/>
              <p:nvPr/>
            </p:nvCxnSpPr>
            <p:spPr>
              <a:xfrm flipV="1">
                <a:off x="5627362" y="2053779"/>
                <a:ext cx="279811" cy="221768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 Verbindung 328"/>
              <p:cNvCxnSpPr/>
              <p:nvPr/>
            </p:nvCxnSpPr>
            <p:spPr>
              <a:xfrm>
                <a:off x="5627362" y="2275547"/>
                <a:ext cx="279811" cy="221768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6" name="Gruppieren 325"/>
              <p:cNvGrpSpPr/>
              <p:nvPr/>
            </p:nvGrpSpPr>
            <p:grpSpPr>
              <a:xfrm>
                <a:off x="5401159" y="2175346"/>
                <a:ext cx="329703" cy="428705"/>
                <a:chOff x="7194625" y="5097958"/>
                <a:chExt cx="329703" cy="428705"/>
              </a:xfrm>
            </p:grpSpPr>
            <p:sp>
              <p:nvSpPr>
                <p:cNvPr id="337" name="Textfeld 336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6" name="Gleichschenkliges Dreieck 335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53" name="Gruppieren 352"/>
              <p:cNvGrpSpPr/>
              <p:nvPr/>
            </p:nvGrpSpPr>
            <p:grpSpPr>
              <a:xfrm>
                <a:off x="5897170" y="1953578"/>
                <a:ext cx="329703" cy="428705"/>
                <a:chOff x="5897170" y="1953578"/>
                <a:chExt cx="329703" cy="428705"/>
              </a:xfrm>
            </p:grpSpPr>
            <p:sp>
              <p:nvSpPr>
                <p:cNvPr id="341" name="Gleichschenkliges Dreieck 340"/>
                <p:cNvSpPr/>
                <p:nvPr/>
              </p:nvSpPr>
              <p:spPr>
                <a:xfrm>
                  <a:off x="5945788" y="195357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2" name="Textfeld 341"/>
                <p:cNvSpPr txBox="1"/>
                <p:nvPr/>
              </p:nvSpPr>
              <p:spPr>
                <a:xfrm>
                  <a:off x="5897170" y="218222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347" name="Gerade Verbindung 346"/>
              <p:cNvCxnSpPr>
                <a:stCxn id="345" idx="5"/>
                <a:endCxn id="348" idx="1"/>
              </p:cNvCxnSpPr>
              <p:nvPr/>
            </p:nvCxnSpPr>
            <p:spPr>
              <a:xfrm>
                <a:off x="6120138" y="2497315"/>
                <a:ext cx="291127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5" name="Gruppieren 354"/>
              <p:cNvGrpSpPr/>
              <p:nvPr/>
            </p:nvGrpSpPr>
            <p:grpSpPr>
              <a:xfrm>
                <a:off x="6304530" y="2397114"/>
                <a:ext cx="329703" cy="428705"/>
                <a:chOff x="6304530" y="2397114"/>
                <a:chExt cx="329703" cy="428705"/>
              </a:xfrm>
            </p:grpSpPr>
            <p:sp>
              <p:nvSpPr>
                <p:cNvPr id="348" name="Gleichschenkliges Dreieck 347"/>
                <p:cNvSpPr/>
                <p:nvPr/>
              </p:nvSpPr>
              <p:spPr>
                <a:xfrm>
                  <a:off x="6353148" y="2397114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9" name="Textfeld 348"/>
                <p:cNvSpPr txBox="1"/>
                <p:nvPr/>
              </p:nvSpPr>
              <p:spPr>
                <a:xfrm>
                  <a:off x="6304530" y="2625764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2.1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4" name="Gruppieren 353"/>
              <p:cNvGrpSpPr/>
              <p:nvPr/>
            </p:nvGrpSpPr>
            <p:grpSpPr>
              <a:xfrm>
                <a:off x="5897170" y="2397114"/>
                <a:ext cx="329703" cy="428705"/>
                <a:chOff x="5897170" y="2397114"/>
                <a:chExt cx="329703" cy="428705"/>
              </a:xfrm>
            </p:grpSpPr>
            <p:sp>
              <p:nvSpPr>
                <p:cNvPr id="346" name="Textfeld 345"/>
                <p:cNvSpPr txBox="1"/>
                <p:nvPr/>
              </p:nvSpPr>
              <p:spPr>
                <a:xfrm>
                  <a:off x="5897170" y="2625764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>
                      <a:solidFill>
                        <a:srgbClr val="000000"/>
                      </a:solidFill>
                    </a:rPr>
                    <a:t>2</a:t>
                  </a:r>
                  <a:r>
                    <a:rPr lang="de-DE" sz="1300" b="1" smtClean="0">
                      <a:solidFill>
                        <a:srgbClr val="000000"/>
                      </a:solidFill>
                    </a:rPr>
                    <a:t>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Gleichschenkliges Dreieck 344"/>
                <p:cNvSpPr/>
                <p:nvPr/>
              </p:nvSpPr>
              <p:spPr>
                <a:xfrm>
                  <a:off x="5945788" y="2397114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</p:grpSp>
      <p:cxnSp>
        <p:nvCxnSpPr>
          <p:cNvPr id="176" name="Gerade Verbindung 175"/>
          <p:cNvCxnSpPr>
            <a:stCxn id="322" idx="2"/>
            <a:endCxn id="266" idx="0"/>
          </p:cNvCxnSpPr>
          <p:nvPr/>
        </p:nvCxnSpPr>
        <p:spPr>
          <a:xfrm>
            <a:off x="4522033" y="2638607"/>
            <a:ext cx="1181509" cy="57615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uppieren 180"/>
          <p:cNvGrpSpPr/>
          <p:nvPr/>
        </p:nvGrpSpPr>
        <p:grpSpPr>
          <a:xfrm>
            <a:off x="7259363" y="3140968"/>
            <a:ext cx="1201069" cy="1177589"/>
            <a:chOff x="6992815" y="2830246"/>
            <a:chExt cx="1201069" cy="1177589"/>
          </a:xfrm>
        </p:grpSpPr>
        <p:sp>
          <p:nvSpPr>
            <p:cNvPr id="183" name="Textfeld 182"/>
            <p:cNvSpPr txBox="1"/>
            <p:nvPr/>
          </p:nvSpPr>
          <p:spPr>
            <a:xfrm>
              <a:off x="7799545" y="3774216"/>
              <a:ext cx="394339" cy="233619"/>
            </a:xfrm>
            <a:prstGeom prst="rect">
              <a:avLst/>
            </a:prstGeom>
            <a:noFill/>
          </p:spPr>
          <p:txBody>
            <a:bodyPr wrap="none" lIns="0" tIns="18000" rIns="0" bIns="0" rtlCol="0">
              <a:spAutoFit/>
            </a:bodyPr>
            <a:lstStyle/>
            <a:p>
              <a:r>
                <a:rPr lang="de-DE" sz="1400" b="1" smtClean="0">
                  <a:solidFill>
                    <a:srgbClr val="000000"/>
                  </a:solidFill>
                </a:rPr>
                <a:t>[1..3]</a:t>
              </a:r>
              <a:endParaRPr lang="de-DE" sz="1400" b="1">
                <a:solidFill>
                  <a:srgbClr val="000000"/>
                </a:solidFill>
              </a:endParaRPr>
            </a:p>
          </p:txBody>
        </p:sp>
        <p:grpSp>
          <p:nvGrpSpPr>
            <p:cNvPr id="196" name="Gruppieren 195"/>
            <p:cNvGrpSpPr/>
            <p:nvPr/>
          </p:nvGrpSpPr>
          <p:grpSpPr>
            <a:xfrm>
              <a:off x="6992815" y="2904037"/>
              <a:ext cx="1201069" cy="870179"/>
              <a:chOff x="7320791" y="3839179"/>
              <a:chExt cx="1201069" cy="870179"/>
            </a:xfrm>
          </p:grpSpPr>
          <p:sp>
            <p:nvSpPr>
              <p:cNvPr id="222" name="Rechteck 221"/>
              <p:cNvSpPr/>
              <p:nvPr/>
            </p:nvSpPr>
            <p:spPr>
              <a:xfrm>
                <a:off x="7320792" y="3839179"/>
                <a:ext cx="1201068" cy="87017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Rechteck 222"/>
              <p:cNvSpPr/>
              <p:nvPr/>
            </p:nvSpPr>
            <p:spPr>
              <a:xfrm>
                <a:off x="7320791" y="3839179"/>
                <a:ext cx="1201069" cy="323246"/>
              </a:xfrm>
              <a:prstGeom prst="rect">
                <a:avLst/>
              </a:prstGeom>
              <a:gradFill>
                <a:gsLst>
                  <a:gs pos="0">
                    <a:srgbClr val="828282"/>
                  </a:gs>
                  <a:gs pos="100000">
                    <a:srgbClr val="1E1E1E"/>
                  </a:gs>
                </a:gsLst>
                <a:lin ang="5400000" scaled="0"/>
              </a:gra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smtClean="0"/>
                  <a:t>Detection</a:t>
                </a:r>
                <a:endParaRPr lang="de-DE" sz="1400" b="1"/>
              </a:p>
            </p:txBody>
          </p:sp>
          <p:grpSp>
            <p:nvGrpSpPr>
              <p:cNvPr id="230" name="Gruppieren 229"/>
              <p:cNvGrpSpPr/>
              <p:nvPr/>
            </p:nvGrpSpPr>
            <p:grpSpPr>
              <a:xfrm>
                <a:off x="7365019" y="4253441"/>
                <a:ext cx="725746" cy="428705"/>
                <a:chOff x="6799536" y="4221691"/>
                <a:chExt cx="725746" cy="428705"/>
              </a:xfrm>
            </p:grpSpPr>
            <p:cxnSp>
              <p:nvCxnSpPr>
                <p:cNvPr id="231" name="Gerade Verbindung 230"/>
                <p:cNvCxnSpPr>
                  <a:stCxn id="245" idx="5"/>
                  <a:endCxn id="254" idx="1"/>
                </p:cNvCxnSpPr>
                <p:nvPr/>
              </p:nvCxnSpPr>
              <p:spPr>
                <a:xfrm>
                  <a:off x="7022504" y="4321892"/>
                  <a:ext cx="279810" cy="0"/>
                </a:xfrm>
                <a:prstGeom prst="line">
                  <a:avLst/>
                </a:prstGeom>
                <a:ln w="28575" cmpd="sng">
                  <a:solidFill>
                    <a:srgbClr val="0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9" name="Gruppieren 238"/>
                <p:cNvGrpSpPr/>
                <p:nvPr/>
              </p:nvGrpSpPr>
              <p:grpSpPr>
                <a:xfrm>
                  <a:off x="7195579" y="4221691"/>
                  <a:ext cx="329703" cy="428705"/>
                  <a:chOff x="7590668" y="5097958"/>
                  <a:chExt cx="329703" cy="428705"/>
                </a:xfrm>
              </p:grpSpPr>
              <p:sp>
                <p:nvSpPr>
                  <p:cNvPr id="254" name="Gleichschenkliges Dreieck 253"/>
                  <p:cNvSpPr/>
                  <p:nvPr/>
                </p:nvSpPr>
                <p:spPr>
                  <a:xfrm>
                    <a:off x="7639286" y="5097958"/>
                    <a:ext cx="232467" cy="200402"/>
                  </a:xfrm>
                  <a:prstGeom prst="triangl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61" name="Textfeld 260"/>
                  <p:cNvSpPr txBox="1"/>
                  <p:nvPr/>
                </p:nvSpPr>
                <p:spPr>
                  <a:xfrm>
                    <a:off x="7590668" y="5326608"/>
                    <a:ext cx="329703" cy="2000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de-DE" sz="1300" b="1" smtClean="0">
                        <a:solidFill>
                          <a:srgbClr val="000000"/>
                        </a:solidFill>
                      </a:rPr>
                      <a:t>1.1</a:t>
                    </a:r>
                    <a:endParaRPr lang="de-DE" sz="13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41" name="Gruppieren 240"/>
                <p:cNvGrpSpPr/>
                <p:nvPr/>
              </p:nvGrpSpPr>
              <p:grpSpPr>
                <a:xfrm>
                  <a:off x="6799536" y="4221691"/>
                  <a:ext cx="329703" cy="428705"/>
                  <a:chOff x="7194625" y="5097958"/>
                  <a:chExt cx="329703" cy="428705"/>
                </a:xfrm>
              </p:grpSpPr>
              <p:sp>
                <p:nvSpPr>
                  <p:cNvPr id="245" name="Gleichschenkliges Dreieck 244"/>
                  <p:cNvSpPr/>
                  <p:nvPr/>
                </p:nvSpPr>
                <p:spPr>
                  <a:xfrm>
                    <a:off x="7243243" y="5097958"/>
                    <a:ext cx="232467" cy="200402"/>
                  </a:xfrm>
                  <a:prstGeom prst="triangl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53" name="Textfeld 252"/>
                  <p:cNvSpPr txBox="1"/>
                  <p:nvPr/>
                </p:nvSpPr>
                <p:spPr>
                  <a:xfrm>
                    <a:off x="7194625" y="5326608"/>
                    <a:ext cx="329703" cy="2000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de-DE" sz="1300" b="1" smtClean="0">
                        <a:solidFill>
                          <a:srgbClr val="000000"/>
                        </a:solidFill>
                      </a:rPr>
                      <a:t>1.0</a:t>
                    </a:r>
                    <a:endParaRPr lang="de-DE" sz="13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198" name="Ellipse 197"/>
            <p:cNvSpPr/>
            <p:nvPr/>
          </p:nvSpPr>
          <p:spPr>
            <a:xfrm>
              <a:off x="7514016" y="2830246"/>
              <a:ext cx="158663" cy="14758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AEAED"/>
                </a:gs>
              </a:gsLst>
              <a:lin ang="5400000" scaled="0"/>
            </a:gradFill>
            <a:ln w="222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62" name="Gruppieren 261"/>
          <p:cNvGrpSpPr/>
          <p:nvPr/>
        </p:nvGrpSpPr>
        <p:grpSpPr>
          <a:xfrm>
            <a:off x="5103007" y="3140968"/>
            <a:ext cx="1201069" cy="943970"/>
            <a:chOff x="6992815" y="2830246"/>
            <a:chExt cx="1201069" cy="943970"/>
          </a:xfrm>
        </p:grpSpPr>
        <p:grpSp>
          <p:nvGrpSpPr>
            <p:cNvPr id="263" name="Gruppieren 262"/>
            <p:cNvGrpSpPr/>
            <p:nvPr/>
          </p:nvGrpSpPr>
          <p:grpSpPr>
            <a:xfrm>
              <a:off x="6992815" y="2904037"/>
              <a:ext cx="1201069" cy="870179"/>
              <a:chOff x="7320791" y="3839179"/>
              <a:chExt cx="1201069" cy="870179"/>
            </a:xfrm>
          </p:grpSpPr>
          <p:sp>
            <p:nvSpPr>
              <p:cNvPr id="265" name="Rechteck 264"/>
              <p:cNvSpPr/>
              <p:nvPr/>
            </p:nvSpPr>
            <p:spPr>
              <a:xfrm>
                <a:off x="7320792" y="3839179"/>
                <a:ext cx="1201068" cy="870179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Rechteck 265"/>
              <p:cNvSpPr/>
              <p:nvPr/>
            </p:nvSpPr>
            <p:spPr>
              <a:xfrm>
                <a:off x="7320791" y="3839179"/>
                <a:ext cx="1201069" cy="323246"/>
              </a:xfrm>
              <a:prstGeom prst="rect">
                <a:avLst/>
              </a:prstGeom>
              <a:gradFill>
                <a:gsLst>
                  <a:gs pos="0">
                    <a:srgbClr val="828282"/>
                  </a:gs>
                  <a:gs pos="100000">
                    <a:srgbClr val="1E1E1E"/>
                  </a:gs>
                </a:gsLst>
                <a:lin ang="5400000" scaled="0"/>
              </a:gra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smtClean="0"/>
                  <a:t>Webservice</a:t>
                </a:r>
                <a:endParaRPr lang="de-DE" sz="1400" b="1"/>
              </a:p>
            </p:txBody>
          </p:sp>
          <p:grpSp>
            <p:nvGrpSpPr>
              <p:cNvPr id="271" name="Gruppieren 270"/>
              <p:cNvGrpSpPr/>
              <p:nvPr/>
            </p:nvGrpSpPr>
            <p:grpSpPr>
              <a:xfrm>
                <a:off x="7365019" y="4253441"/>
                <a:ext cx="725746" cy="428705"/>
                <a:chOff x="6799536" y="4221691"/>
                <a:chExt cx="725746" cy="428705"/>
              </a:xfrm>
            </p:grpSpPr>
            <p:cxnSp>
              <p:nvCxnSpPr>
                <p:cNvPr id="274" name="Gerade Verbindung 273"/>
                <p:cNvCxnSpPr>
                  <a:stCxn id="291" idx="5"/>
                  <a:endCxn id="294" idx="1"/>
                </p:cNvCxnSpPr>
                <p:nvPr/>
              </p:nvCxnSpPr>
              <p:spPr>
                <a:xfrm>
                  <a:off x="7022504" y="4321892"/>
                  <a:ext cx="279810" cy="0"/>
                </a:xfrm>
                <a:prstGeom prst="line">
                  <a:avLst/>
                </a:prstGeom>
                <a:ln w="28575" cmpd="sng">
                  <a:solidFill>
                    <a:srgbClr val="00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6" name="Gruppieren 275"/>
                <p:cNvGrpSpPr/>
                <p:nvPr/>
              </p:nvGrpSpPr>
              <p:grpSpPr>
                <a:xfrm>
                  <a:off x="7195579" y="4221691"/>
                  <a:ext cx="329703" cy="428705"/>
                  <a:chOff x="7590668" y="5097958"/>
                  <a:chExt cx="329703" cy="428705"/>
                </a:xfrm>
              </p:grpSpPr>
              <p:sp>
                <p:nvSpPr>
                  <p:cNvPr id="294" name="Gleichschenkliges Dreieck 293"/>
                  <p:cNvSpPr/>
                  <p:nvPr/>
                </p:nvSpPr>
                <p:spPr>
                  <a:xfrm>
                    <a:off x="7639286" y="5097958"/>
                    <a:ext cx="232467" cy="200402"/>
                  </a:xfrm>
                  <a:prstGeom prst="triangl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95" name="Textfeld 294"/>
                  <p:cNvSpPr txBox="1"/>
                  <p:nvPr/>
                </p:nvSpPr>
                <p:spPr>
                  <a:xfrm>
                    <a:off x="7590668" y="5326608"/>
                    <a:ext cx="329703" cy="2000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de-DE" sz="1300" b="1" smtClean="0">
                        <a:solidFill>
                          <a:srgbClr val="000000"/>
                        </a:solidFill>
                      </a:rPr>
                      <a:t>1.1</a:t>
                    </a:r>
                    <a:endParaRPr lang="de-DE" sz="13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87" name="Gruppieren 286"/>
                <p:cNvGrpSpPr/>
                <p:nvPr/>
              </p:nvGrpSpPr>
              <p:grpSpPr>
                <a:xfrm>
                  <a:off x="6799536" y="4221691"/>
                  <a:ext cx="329703" cy="428705"/>
                  <a:chOff x="7194625" y="5097958"/>
                  <a:chExt cx="329703" cy="428705"/>
                </a:xfrm>
              </p:grpSpPr>
              <p:sp>
                <p:nvSpPr>
                  <p:cNvPr id="291" name="Gleichschenkliges Dreieck 290"/>
                  <p:cNvSpPr/>
                  <p:nvPr/>
                </p:nvSpPr>
                <p:spPr>
                  <a:xfrm>
                    <a:off x="7243243" y="5097958"/>
                    <a:ext cx="232467" cy="200402"/>
                  </a:xfrm>
                  <a:prstGeom prst="triangle">
                    <a:avLst/>
                  </a:prstGeom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293" name="Textfeld 292"/>
                  <p:cNvSpPr txBox="1"/>
                  <p:nvPr/>
                </p:nvSpPr>
                <p:spPr>
                  <a:xfrm>
                    <a:off x="7194625" y="5326608"/>
                    <a:ext cx="329703" cy="20005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:r>
                      <a:rPr lang="de-DE" sz="1300" b="1" smtClean="0">
                        <a:solidFill>
                          <a:srgbClr val="000000"/>
                        </a:solidFill>
                      </a:rPr>
                      <a:t>1.0</a:t>
                    </a:r>
                    <a:endParaRPr lang="de-DE" sz="1300" b="1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</p:grpSp>
        <p:sp>
          <p:nvSpPr>
            <p:cNvPr id="264" name="Ellipse 263"/>
            <p:cNvSpPr/>
            <p:nvPr/>
          </p:nvSpPr>
          <p:spPr>
            <a:xfrm>
              <a:off x="7518605" y="2830246"/>
              <a:ext cx="158663" cy="14758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AEAED"/>
                </a:gs>
              </a:gsLst>
              <a:lin ang="5400000" scaled="0"/>
            </a:gradFill>
            <a:ln w="2222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4" name="Rechteck 173"/>
          <p:cNvSpPr/>
          <p:nvPr/>
        </p:nvSpPr>
        <p:spPr>
          <a:xfrm>
            <a:off x="683568" y="5474355"/>
            <a:ext cx="409063" cy="546933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5" name="Gruppieren 234"/>
          <p:cNvGrpSpPr/>
          <p:nvPr/>
        </p:nvGrpSpPr>
        <p:grpSpPr>
          <a:xfrm>
            <a:off x="727796" y="5565371"/>
            <a:ext cx="329703" cy="428705"/>
            <a:chOff x="7194625" y="5097958"/>
            <a:chExt cx="329703" cy="428705"/>
          </a:xfrm>
        </p:grpSpPr>
        <p:sp>
          <p:nvSpPr>
            <p:cNvPr id="236" name="Gleichschenkliges Dreieck 235"/>
            <p:cNvSpPr/>
            <p:nvPr/>
          </p:nvSpPr>
          <p:spPr>
            <a:xfrm>
              <a:off x="724324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Textfeld 236"/>
            <p:cNvSpPr txBox="1"/>
            <p:nvPr/>
          </p:nvSpPr>
          <p:spPr>
            <a:xfrm>
              <a:off x="7194625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sp>
        <p:nvSpPr>
          <p:cNvPr id="234" name="Rechteck 233"/>
          <p:cNvSpPr/>
          <p:nvPr/>
        </p:nvSpPr>
        <p:spPr>
          <a:xfrm>
            <a:off x="683568" y="5151109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31092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3" grpId="0" animBg="1"/>
      <p:bldP spid="172" grpId="0" animBg="1"/>
      <p:bldP spid="240" grpId="0"/>
      <p:bldP spid="242" grpId="0" animBg="1"/>
      <p:bldP spid="302" grpId="0" animBg="1"/>
      <p:bldP spid="1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hteck 191"/>
          <p:cNvSpPr/>
          <p:nvPr/>
        </p:nvSpPr>
        <p:spPr>
          <a:xfrm>
            <a:off x="2614860" y="5091430"/>
            <a:ext cx="1322140" cy="990599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270" name="Rechteck 269"/>
          <p:cNvSpPr/>
          <p:nvPr/>
        </p:nvSpPr>
        <p:spPr>
          <a:xfrm>
            <a:off x="2614860" y="5091430"/>
            <a:ext cx="1322140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4" name="Rechteck 183"/>
          <p:cNvSpPr/>
          <p:nvPr/>
        </p:nvSpPr>
        <p:spPr>
          <a:xfrm>
            <a:off x="1675045" y="1280160"/>
            <a:ext cx="1436305" cy="1409700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Rechteck 184"/>
          <p:cNvSpPr/>
          <p:nvPr/>
        </p:nvSpPr>
        <p:spPr>
          <a:xfrm>
            <a:off x="636335" y="3154680"/>
            <a:ext cx="1725866" cy="1409700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Rechteck 185"/>
          <p:cNvSpPr/>
          <p:nvPr/>
        </p:nvSpPr>
        <p:spPr>
          <a:xfrm>
            <a:off x="2418010" y="3154680"/>
            <a:ext cx="1725866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9" name="Gerade Verbindung 198"/>
          <p:cNvCxnSpPr>
            <a:stCxn id="322" idx="2"/>
            <a:endCxn id="244" idx="0"/>
          </p:cNvCxnSpPr>
          <p:nvPr/>
        </p:nvCxnSpPr>
        <p:spPr>
          <a:xfrm>
            <a:off x="2393199" y="2638607"/>
            <a:ext cx="883624" cy="57615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Gerade Verbindung 300"/>
          <p:cNvCxnSpPr>
            <a:stCxn id="322" idx="2"/>
            <a:endCxn id="273" idx="0"/>
          </p:cNvCxnSpPr>
          <p:nvPr/>
        </p:nvCxnSpPr>
        <p:spPr>
          <a:xfrm flipH="1">
            <a:off x="1497661" y="2638607"/>
            <a:ext cx="895538" cy="575463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Definition 5: HFM Semantics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233" name="Rechteck 232"/>
          <p:cNvSpPr/>
          <p:nvPr/>
        </p:nvSpPr>
        <p:spPr>
          <a:xfrm>
            <a:off x="2676289" y="5151109"/>
            <a:ext cx="120106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8" name="Gerade Verbindung 237"/>
          <p:cNvCxnSpPr>
            <a:stCxn id="243" idx="2"/>
            <a:endCxn id="234" idx="0"/>
          </p:cNvCxnSpPr>
          <p:nvPr/>
        </p:nvCxnSpPr>
        <p:spPr>
          <a:xfrm>
            <a:off x="3276823" y="4084938"/>
            <a:ext cx="0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echteck 242"/>
          <p:cNvSpPr/>
          <p:nvPr/>
        </p:nvSpPr>
        <p:spPr>
          <a:xfrm>
            <a:off x="2474644" y="3214759"/>
            <a:ext cx="160435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2" name="Rechteck 271"/>
          <p:cNvSpPr/>
          <p:nvPr/>
        </p:nvSpPr>
        <p:spPr>
          <a:xfrm>
            <a:off x="683569" y="3214070"/>
            <a:ext cx="1628184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2" name="Rechteck 321"/>
          <p:cNvSpPr/>
          <p:nvPr/>
        </p:nvSpPr>
        <p:spPr>
          <a:xfrm>
            <a:off x="1741090" y="1340768"/>
            <a:ext cx="1304218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0"/>
          <a:stretch/>
        </p:blipFill>
        <p:spPr bwMode="auto">
          <a:xfrm>
            <a:off x="4211960" y="1755030"/>
            <a:ext cx="4352552" cy="342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Rechteck 186"/>
          <p:cNvSpPr/>
          <p:nvPr/>
        </p:nvSpPr>
        <p:spPr>
          <a:xfrm>
            <a:off x="2676288" y="5474355"/>
            <a:ext cx="409063" cy="546933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5" name="Gruppieren 234"/>
          <p:cNvGrpSpPr/>
          <p:nvPr/>
        </p:nvGrpSpPr>
        <p:grpSpPr>
          <a:xfrm>
            <a:off x="2720516" y="5565371"/>
            <a:ext cx="329703" cy="428705"/>
            <a:chOff x="7194625" y="5097958"/>
            <a:chExt cx="329703" cy="428705"/>
          </a:xfrm>
        </p:grpSpPr>
        <p:sp>
          <p:nvSpPr>
            <p:cNvPr id="236" name="Gleichschenkliges Dreieck 235"/>
            <p:cNvSpPr/>
            <p:nvPr/>
          </p:nvSpPr>
          <p:spPr>
            <a:xfrm>
              <a:off x="724324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Textfeld 236"/>
            <p:cNvSpPr txBox="1"/>
            <p:nvPr/>
          </p:nvSpPr>
          <p:spPr>
            <a:xfrm>
              <a:off x="7194625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sp>
        <p:nvSpPr>
          <p:cNvPr id="188" name="Rechteck 187"/>
          <p:cNvSpPr/>
          <p:nvPr/>
        </p:nvSpPr>
        <p:spPr>
          <a:xfrm>
            <a:off x="2885515" y="3544816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189" name="Rechteck 188"/>
          <p:cNvSpPr/>
          <p:nvPr/>
        </p:nvSpPr>
        <p:spPr>
          <a:xfrm>
            <a:off x="1487630" y="4025900"/>
            <a:ext cx="824123" cy="486009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727796" y="3628332"/>
            <a:ext cx="1539793" cy="872241"/>
            <a:chOff x="727796" y="3628332"/>
            <a:chExt cx="1539793" cy="872241"/>
          </a:xfrm>
        </p:grpSpPr>
        <p:cxnSp>
          <p:nvCxnSpPr>
            <p:cNvPr id="275" name="Gerade Verbindung 274"/>
            <p:cNvCxnSpPr>
              <a:stCxn id="280" idx="5"/>
              <a:endCxn id="282" idx="1"/>
            </p:cNvCxnSpPr>
            <p:nvPr/>
          </p:nvCxnSpPr>
          <p:spPr>
            <a:xfrm>
              <a:off x="950764" y="3950301"/>
              <a:ext cx="279810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uppieren 276"/>
            <p:cNvGrpSpPr/>
            <p:nvPr/>
          </p:nvGrpSpPr>
          <p:grpSpPr>
            <a:xfrm>
              <a:off x="1519884" y="3628332"/>
              <a:ext cx="747705" cy="428705"/>
              <a:chOff x="7986713" y="5097958"/>
              <a:chExt cx="747705" cy="428705"/>
            </a:xfrm>
          </p:grpSpPr>
          <p:sp>
            <p:nvSpPr>
              <p:cNvPr id="284" name="Gleichschenkliges Dreieck 283"/>
              <p:cNvSpPr/>
              <p:nvPr/>
            </p:nvSpPr>
            <p:spPr>
              <a:xfrm>
                <a:off x="8244332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Textfeld 284"/>
              <p:cNvSpPr txBox="1"/>
              <p:nvPr/>
            </p:nvSpPr>
            <p:spPr>
              <a:xfrm>
                <a:off x="7986713" y="5326608"/>
                <a:ext cx="747705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Create 1.2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" name="Gruppieren 278"/>
            <p:cNvGrpSpPr/>
            <p:nvPr/>
          </p:nvGrpSpPr>
          <p:grpSpPr>
            <a:xfrm>
              <a:off x="727796" y="3850100"/>
              <a:ext cx="329703" cy="428705"/>
              <a:chOff x="7194625" y="5097958"/>
              <a:chExt cx="329703" cy="428705"/>
            </a:xfrm>
          </p:grpSpPr>
          <p:sp>
            <p:nvSpPr>
              <p:cNvPr id="280" name="Gleichschenkliges Dreieck 279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Textfeld 280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86" name="Gerade Verbindung 285"/>
            <p:cNvCxnSpPr>
              <a:stCxn id="282" idx="5"/>
            </p:cNvCxnSpPr>
            <p:nvPr/>
          </p:nvCxnSpPr>
          <p:spPr>
            <a:xfrm flipV="1">
              <a:off x="1346807" y="3728533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8" name="Gruppieren 287"/>
            <p:cNvGrpSpPr/>
            <p:nvPr/>
          </p:nvGrpSpPr>
          <p:grpSpPr>
            <a:xfrm>
              <a:off x="1519883" y="4071868"/>
              <a:ext cx="747706" cy="428705"/>
              <a:chOff x="7986713" y="5097958"/>
              <a:chExt cx="747706" cy="428705"/>
            </a:xfrm>
          </p:grpSpPr>
          <p:sp>
            <p:nvSpPr>
              <p:cNvPr id="289" name="Gleichschenkliges Dreieck 288"/>
              <p:cNvSpPr/>
              <p:nvPr/>
            </p:nvSpPr>
            <p:spPr>
              <a:xfrm>
                <a:off x="824433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Textfeld 289"/>
              <p:cNvSpPr txBox="1"/>
              <p:nvPr/>
            </p:nvSpPr>
            <p:spPr>
              <a:xfrm>
                <a:off x="7986713" y="5326608"/>
                <a:ext cx="747706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Kobuki 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92" name="Gerade Verbindung 291"/>
            <p:cNvCxnSpPr/>
            <p:nvPr/>
          </p:nvCxnSpPr>
          <p:spPr>
            <a:xfrm>
              <a:off x="1346807" y="3950301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8" name="Gruppieren 277"/>
            <p:cNvGrpSpPr/>
            <p:nvPr/>
          </p:nvGrpSpPr>
          <p:grpSpPr>
            <a:xfrm>
              <a:off x="1123839" y="3850100"/>
              <a:ext cx="329703" cy="428705"/>
              <a:chOff x="7590668" y="5097958"/>
              <a:chExt cx="329703" cy="428705"/>
            </a:xfrm>
          </p:grpSpPr>
          <p:sp>
            <p:nvSpPr>
              <p:cNvPr id="282" name="Gleichschenkliges Dreieck 281"/>
              <p:cNvSpPr/>
              <p:nvPr/>
            </p:nvSpPr>
            <p:spPr>
              <a:xfrm>
                <a:off x="7639286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Textfeld 282"/>
              <p:cNvSpPr txBox="1"/>
              <p:nvPr/>
            </p:nvSpPr>
            <p:spPr>
              <a:xfrm>
                <a:off x="7590668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69" name="Gruppieren 268"/>
          <p:cNvGrpSpPr/>
          <p:nvPr/>
        </p:nvGrpSpPr>
        <p:grpSpPr>
          <a:xfrm>
            <a:off x="2518871" y="3629021"/>
            <a:ext cx="1524145" cy="428705"/>
            <a:chOff x="1606932" y="3334013"/>
            <a:chExt cx="1524145" cy="428705"/>
          </a:xfrm>
        </p:grpSpPr>
        <p:cxnSp>
          <p:nvCxnSpPr>
            <p:cNvPr id="246" name="Gerade Verbindung 245"/>
            <p:cNvCxnSpPr>
              <a:stCxn id="249" idx="5"/>
              <a:endCxn id="251" idx="1"/>
            </p:cNvCxnSpPr>
            <p:nvPr/>
          </p:nvCxnSpPr>
          <p:spPr>
            <a:xfrm>
              <a:off x="1829900" y="3434214"/>
              <a:ext cx="279810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uppieren 247"/>
            <p:cNvGrpSpPr/>
            <p:nvPr/>
          </p:nvGrpSpPr>
          <p:grpSpPr>
            <a:xfrm>
              <a:off x="1606932" y="3334013"/>
              <a:ext cx="329703" cy="428705"/>
              <a:chOff x="7194625" y="5097958"/>
              <a:chExt cx="329703" cy="428705"/>
            </a:xfrm>
          </p:grpSpPr>
          <p:sp>
            <p:nvSpPr>
              <p:cNvPr id="249" name="Gleichschenkliges Dreieck 248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Textfeld 249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5" name="Gerade Verbindung 254"/>
            <p:cNvCxnSpPr>
              <a:stCxn id="251" idx="5"/>
              <a:endCxn id="259" idx="1"/>
            </p:cNvCxnSpPr>
            <p:nvPr/>
          </p:nvCxnSpPr>
          <p:spPr>
            <a:xfrm>
              <a:off x="2225943" y="3434214"/>
              <a:ext cx="286122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>
              <a:stCxn id="259" idx="5"/>
              <a:endCxn id="257" idx="1"/>
            </p:cNvCxnSpPr>
            <p:nvPr/>
          </p:nvCxnSpPr>
          <p:spPr>
            <a:xfrm>
              <a:off x="2628298" y="3434214"/>
              <a:ext cx="279811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uppieren 266"/>
            <p:cNvGrpSpPr/>
            <p:nvPr/>
          </p:nvGrpSpPr>
          <p:grpSpPr>
            <a:xfrm>
              <a:off x="2801374" y="3334013"/>
              <a:ext cx="329703" cy="428705"/>
              <a:chOff x="2801374" y="3334013"/>
              <a:chExt cx="329703" cy="428705"/>
            </a:xfrm>
          </p:grpSpPr>
          <p:sp>
            <p:nvSpPr>
              <p:cNvPr id="257" name="Gleichschenkliges Dreieck 256"/>
              <p:cNvSpPr/>
              <p:nvPr/>
            </p:nvSpPr>
            <p:spPr>
              <a:xfrm>
                <a:off x="2849992" y="3334013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Textfeld 257"/>
              <p:cNvSpPr txBox="1"/>
              <p:nvPr/>
            </p:nvSpPr>
            <p:spPr>
              <a:xfrm>
                <a:off x="2801374" y="3562663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>
                    <a:solidFill>
                      <a:srgbClr val="000000"/>
                    </a:solidFill>
                  </a:rPr>
                  <a:t>2</a:t>
                </a:r>
                <a:r>
                  <a:rPr lang="de-DE" sz="1300" b="1" smtClean="0">
                    <a:solidFill>
                      <a:srgbClr val="000000"/>
                    </a:solidFill>
                  </a:rPr>
                  <a:t>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" name="Gruppieren 267"/>
            <p:cNvGrpSpPr/>
            <p:nvPr/>
          </p:nvGrpSpPr>
          <p:grpSpPr>
            <a:xfrm>
              <a:off x="2405330" y="3334013"/>
              <a:ext cx="329703" cy="428705"/>
              <a:chOff x="2405330" y="3334013"/>
              <a:chExt cx="329703" cy="428705"/>
            </a:xfrm>
          </p:grpSpPr>
          <p:sp>
            <p:nvSpPr>
              <p:cNvPr id="259" name="Gleichschenkliges Dreieck 258"/>
              <p:cNvSpPr/>
              <p:nvPr/>
            </p:nvSpPr>
            <p:spPr>
              <a:xfrm>
                <a:off x="2453948" y="3334013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Textfeld 259"/>
              <p:cNvSpPr txBox="1"/>
              <p:nvPr/>
            </p:nvSpPr>
            <p:spPr>
              <a:xfrm>
                <a:off x="2405330" y="3562663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1.2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7" name="Gruppieren 246"/>
            <p:cNvGrpSpPr/>
            <p:nvPr/>
          </p:nvGrpSpPr>
          <p:grpSpPr>
            <a:xfrm>
              <a:off x="2002975" y="3334013"/>
              <a:ext cx="329703" cy="428705"/>
              <a:chOff x="7590668" y="5097958"/>
              <a:chExt cx="329703" cy="428705"/>
            </a:xfrm>
          </p:grpSpPr>
          <p:sp>
            <p:nvSpPr>
              <p:cNvPr id="251" name="Gleichschenkliges Dreieck 250"/>
              <p:cNvSpPr/>
              <p:nvPr/>
            </p:nvSpPr>
            <p:spPr>
              <a:xfrm>
                <a:off x="7639286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Textfeld 251"/>
              <p:cNvSpPr txBox="1"/>
              <p:nvPr/>
            </p:nvSpPr>
            <p:spPr>
              <a:xfrm>
                <a:off x="7590668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0" name="Rechteck 189"/>
          <p:cNvSpPr/>
          <p:nvPr/>
        </p:nvSpPr>
        <p:spPr>
          <a:xfrm>
            <a:off x="2241647" y="2152650"/>
            <a:ext cx="409063" cy="48595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grpSp>
        <p:nvGrpSpPr>
          <p:cNvPr id="356" name="Gruppieren 355"/>
          <p:cNvGrpSpPr/>
          <p:nvPr/>
        </p:nvGrpSpPr>
        <p:grpSpPr>
          <a:xfrm>
            <a:off x="1785317" y="1755030"/>
            <a:ext cx="1233074" cy="872241"/>
            <a:chOff x="5401159" y="1953578"/>
            <a:chExt cx="1233074" cy="872241"/>
          </a:xfrm>
        </p:grpSpPr>
        <p:cxnSp>
          <p:nvCxnSpPr>
            <p:cNvPr id="327" name="Gerade Verbindung 326"/>
            <p:cNvCxnSpPr/>
            <p:nvPr/>
          </p:nvCxnSpPr>
          <p:spPr>
            <a:xfrm flipV="1">
              <a:off x="5627362" y="2053779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328"/>
            <p:cNvCxnSpPr/>
            <p:nvPr/>
          </p:nvCxnSpPr>
          <p:spPr>
            <a:xfrm>
              <a:off x="5627362" y="2275547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uppieren 325"/>
            <p:cNvGrpSpPr/>
            <p:nvPr/>
          </p:nvGrpSpPr>
          <p:grpSpPr>
            <a:xfrm>
              <a:off x="5401159" y="2175346"/>
              <a:ext cx="329703" cy="428705"/>
              <a:chOff x="7194625" y="5097958"/>
              <a:chExt cx="329703" cy="428705"/>
            </a:xfrm>
          </p:grpSpPr>
          <p:sp>
            <p:nvSpPr>
              <p:cNvPr id="337" name="Textfeld 336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Gleichschenkliges Dreieck 335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3" name="Gruppieren 352"/>
            <p:cNvGrpSpPr/>
            <p:nvPr/>
          </p:nvGrpSpPr>
          <p:grpSpPr>
            <a:xfrm>
              <a:off x="5897170" y="1953578"/>
              <a:ext cx="329703" cy="428705"/>
              <a:chOff x="5897170" y="1953578"/>
              <a:chExt cx="329703" cy="428705"/>
            </a:xfrm>
          </p:grpSpPr>
          <p:sp>
            <p:nvSpPr>
              <p:cNvPr id="341" name="Gleichschenkliges Dreieck 340"/>
              <p:cNvSpPr/>
              <p:nvPr/>
            </p:nvSpPr>
            <p:spPr>
              <a:xfrm>
                <a:off x="5945788" y="195357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Textfeld 341"/>
              <p:cNvSpPr txBox="1"/>
              <p:nvPr/>
            </p:nvSpPr>
            <p:spPr>
              <a:xfrm>
                <a:off x="5897170" y="218222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47" name="Gerade Verbindung 346"/>
            <p:cNvCxnSpPr>
              <a:stCxn id="345" idx="5"/>
              <a:endCxn id="348" idx="1"/>
            </p:cNvCxnSpPr>
            <p:nvPr/>
          </p:nvCxnSpPr>
          <p:spPr>
            <a:xfrm>
              <a:off x="6120138" y="2497315"/>
              <a:ext cx="291127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5" name="Gruppieren 354"/>
            <p:cNvGrpSpPr/>
            <p:nvPr/>
          </p:nvGrpSpPr>
          <p:grpSpPr>
            <a:xfrm>
              <a:off x="6304530" y="2397114"/>
              <a:ext cx="329703" cy="428705"/>
              <a:chOff x="6304530" y="2397114"/>
              <a:chExt cx="329703" cy="428705"/>
            </a:xfrm>
          </p:grpSpPr>
          <p:sp>
            <p:nvSpPr>
              <p:cNvPr id="348" name="Gleichschenkliges Dreieck 347"/>
              <p:cNvSpPr/>
              <p:nvPr/>
            </p:nvSpPr>
            <p:spPr>
              <a:xfrm>
                <a:off x="635314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9" name="Textfeld 348"/>
              <p:cNvSpPr txBox="1"/>
              <p:nvPr/>
            </p:nvSpPr>
            <p:spPr>
              <a:xfrm>
                <a:off x="630453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2.1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4" name="Gruppieren 353"/>
            <p:cNvGrpSpPr/>
            <p:nvPr/>
          </p:nvGrpSpPr>
          <p:grpSpPr>
            <a:xfrm>
              <a:off x="5897170" y="2397114"/>
              <a:ext cx="329703" cy="428705"/>
              <a:chOff x="5897170" y="2397114"/>
              <a:chExt cx="329703" cy="428705"/>
            </a:xfrm>
          </p:grpSpPr>
          <p:sp>
            <p:nvSpPr>
              <p:cNvPr id="346" name="Textfeld 345"/>
              <p:cNvSpPr txBox="1"/>
              <p:nvPr/>
            </p:nvSpPr>
            <p:spPr>
              <a:xfrm>
                <a:off x="589717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>
                    <a:solidFill>
                      <a:srgbClr val="000000"/>
                    </a:solidFill>
                  </a:rPr>
                  <a:t>2</a:t>
                </a:r>
                <a:r>
                  <a:rPr lang="de-DE" sz="1300" b="1" smtClean="0">
                    <a:solidFill>
                      <a:srgbClr val="000000"/>
                    </a:solidFill>
                  </a:rPr>
                  <a:t>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Gleichschenkliges Dreieck 344"/>
              <p:cNvSpPr/>
              <p:nvPr/>
            </p:nvSpPr>
            <p:spPr>
              <a:xfrm>
                <a:off x="594578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94" name="Rechteck 193"/>
          <p:cNvSpPr/>
          <p:nvPr/>
        </p:nvSpPr>
        <p:spPr>
          <a:xfrm>
            <a:off x="4222209" y="2471980"/>
            <a:ext cx="4381849" cy="1286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5" name="Rechteck 194"/>
          <p:cNvSpPr/>
          <p:nvPr/>
        </p:nvSpPr>
        <p:spPr>
          <a:xfrm>
            <a:off x="4222209" y="3757366"/>
            <a:ext cx="4381849" cy="64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7" name="Rechteck 196"/>
          <p:cNvSpPr/>
          <p:nvPr/>
        </p:nvSpPr>
        <p:spPr>
          <a:xfrm>
            <a:off x="4222209" y="4400545"/>
            <a:ext cx="4381849" cy="780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Textfeld 178"/>
          <p:cNvSpPr txBox="1"/>
          <p:nvPr/>
        </p:nvSpPr>
        <p:spPr>
          <a:xfrm rot="16200000">
            <a:off x="8230849" y="2845189"/>
            <a:ext cx="1286361" cy="539942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lang="de-DE" sz="1400" b="1" smtClean="0">
                <a:solidFill>
                  <a:schemeClr val="accent4"/>
                </a:solidFill>
              </a:rPr>
              <a:t>Feature Model</a:t>
            </a:r>
          </a:p>
          <a:p>
            <a:pPr algn="ctr"/>
            <a:r>
              <a:rPr lang="de-DE" sz="1400" b="1" smtClean="0">
                <a:solidFill>
                  <a:schemeClr val="accent4"/>
                </a:solidFill>
              </a:rPr>
              <a:t>(Definition 2)</a:t>
            </a:r>
            <a:endParaRPr lang="de-DE" sz="1400" b="1">
              <a:solidFill>
                <a:schemeClr val="accent4"/>
              </a:solidFill>
            </a:endParaRPr>
          </a:p>
        </p:txBody>
      </p:sp>
      <p:sp>
        <p:nvSpPr>
          <p:cNvPr id="296" name="Rechteck 295"/>
          <p:cNvSpPr/>
          <p:nvPr/>
        </p:nvSpPr>
        <p:spPr>
          <a:xfrm>
            <a:off x="4222209" y="1755030"/>
            <a:ext cx="4381849" cy="716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Rechteck 181"/>
          <p:cNvSpPr/>
          <p:nvPr/>
        </p:nvSpPr>
        <p:spPr>
          <a:xfrm>
            <a:off x="4262034" y="2471980"/>
            <a:ext cx="4331775" cy="128635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4" name="Rechteck 233"/>
          <p:cNvSpPr/>
          <p:nvPr/>
        </p:nvSpPr>
        <p:spPr>
          <a:xfrm>
            <a:off x="2676288" y="5151109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  <p:sp>
        <p:nvSpPr>
          <p:cNvPr id="244" name="Rechteck 243"/>
          <p:cNvSpPr/>
          <p:nvPr/>
        </p:nvSpPr>
        <p:spPr>
          <a:xfrm>
            <a:off x="2474643" y="3214759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273" name="Rechteck 272"/>
          <p:cNvSpPr/>
          <p:nvPr/>
        </p:nvSpPr>
        <p:spPr>
          <a:xfrm>
            <a:off x="683568" y="3214070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Engine</a:t>
            </a:r>
            <a:endParaRPr lang="de-DE" sz="1400" b="1"/>
          </a:p>
        </p:txBody>
      </p:sp>
      <p:sp>
        <p:nvSpPr>
          <p:cNvPr id="323" name="Rechteck 322"/>
          <p:cNvSpPr/>
          <p:nvPr/>
        </p:nvSpPr>
        <p:spPr>
          <a:xfrm>
            <a:off x="1741089" y="1340768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3385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2" grpId="1" animBg="1"/>
      <p:bldP spid="270" grpId="0" animBg="1"/>
      <p:bldP spid="188" grpId="0" animBg="1"/>
      <p:bldP spid="189" grpId="0" animBg="1"/>
      <p:bldP spid="190" grpId="0" animBg="1"/>
      <p:bldP spid="194" grpId="0" animBg="1"/>
      <p:bldP spid="195" grpId="0" animBg="1"/>
      <p:bldP spid="197" grpId="0" animBg="1"/>
      <p:bldP spid="179" grpId="0"/>
      <p:bldP spid="179" grpId="1"/>
      <p:bldP spid="296" grpId="0" animBg="1"/>
      <p:bldP spid="182" grpId="0" animBg="1"/>
      <p:bldP spid="18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Version-Aware Constraint Language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Contribution 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1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Definition 6: Version-Aware Constraint Syntax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08" y="1484784"/>
            <a:ext cx="4382423" cy="436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feld 86"/>
          <p:cNvSpPr txBox="1"/>
          <p:nvPr/>
        </p:nvSpPr>
        <p:spPr>
          <a:xfrm rot="16200000">
            <a:off x="1302377" y="4813713"/>
            <a:ext cx="1534811" cy="539942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lang="de-DE" sz="1400" b="1" smtClean="0">
                <a:solidFill>
                  <a:schemeClr val="accent4"/>
                </a:solidFill>
              </a:rPr>
              <a:t>Compound Expressions</a:t>
            </a:r>
          </a:p>
        </p:txBody>
      </p:sp>
      <p:sp>
        <p:nvSpPr>
          <p:cNvPr id="89" name="Rechteck 88"/>
          <p:cNvSpPr/>
          <p:nvPr/>
        </p:nvSpPr>
        <p:spPr>
          <a:xfrm>
            <a:off x="2339753" y="4355024"/>
            <a:ext cx="4464496" cy="2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2339753" y="4587499"/>
            <a:ext cx="4464496" cy="232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2339753" y="4819974"/>
            <a:ext cx="4464496" cy="263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Rechteck 92"/>
          <p:cNvSpPr/>
          <p:nvPr/>
        </p:nvSpPr>
        <p:spPr>
          <a:xfrm>
            <a:off x="2339753" y="5083685"/>
            <a:ext cx="4464496" cy="23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Rechteck 93"/>
          <p:cNvSpPr/>
          <p:nvPr/>
        </p:nvSpPr>
        <p:spPr>
          <a:xfrm>
            <a:off x="2339753" y="5323668"/>
            <a:ext cx="4464496" cy="23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Rechteck 94"/>
          <p:cNvSpPr/>
          <p:nvPr/>
        </p:nvSpPr>
        <p:spPr>
          <a:xfrm>
            <a:off x="2339753" y="5563651"/>
            <a:ext cx="4464496" cy="23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Textfeld 96"/>
          <p:cNvSpPr txBox="1"/>
          <p:nvPr/>
        </p:nvSpPr>
        <p:spPr>
          <a:xfrm rot="16200000">
            <a:off x="1436636" y="2721202"/>
            <a:ext cx="1270859" cy="539942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lang="de-DE" sz="1400" b="1" smtClean="0">
                <a:solidFill>
                  <a:schemeClr val="accent4"/>
                </a:solidFill>
              </a:rPr>
              <a:t>Atomic Expressions</a:t>
            </a:r>
          </a:p>
        </p:txBody>
      </p:sp>
      <p:sp>
        <p:nvSpPr>
          <p:cNvPr id="99" name="Textfeld 98"/>
          <p:cNvSpPr txBox="1"/>
          <p:nvPr/>
        </p:nvSpPr>
        <p:spPr>
          <a:xfrm rot="16200000">
            <a:off x="6201101" y="4921435"/>
            <a:ext cx="1534811" cy="324498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lang="de-DE" sz="1400" b="1" smtClean="0">
                <a:solidFill>
                  <a:schemeClr val="accent4"/>
                </a:solidFill>
              </a:rPr>
              <a:t>Boolean Algebra</a:t>
            </a:r>
            <a:endParaRPr lang="de-DE" sz="1400" b="1">
              <a:solidFill>
                <a:schemeClr val="accent4"/>
              </a:solidFill>
            </a:endParaRPr>
          </a:p>
        </p:txBody>
      </p:sp>
      <p:sp>
        <p:nvSpPr>
          <p:cNvPr id="100" name="Rechteck 99"/>
          <p:cNvSpPr/>
          <p:nvPr/>
        </p:nvSpPr>
        <p:spPr>
          <a:xfrm>
            <a:off x="2339753" y="1495587"/>
            <a:ext cx="4464496" cy="78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/>
          <p:cNvSpPr/>
          <p:nvPr/>
        </p:nvSpPr>
        <p:spPr>
          <a:xfrm>
            <a:off x="2339753" y="2371241"/>
            <a:ext cx="4464496" cy="240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/>
          <p:cNvSpPr/>
          <p:nvPr/>
        </p:nvSpPr>
        <p:spPr>
          <a:xfrm>
            <a:off x="2339753" y="2611464"/>
            <a:ext cx="4464496" cy="240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Rechteck 102"/>
          <p:cNvSpPr/>
          <p:nvPr/>
        </p:nvSpPr>
        <p:spPr>
          <a:xfrm>
            <a:off x="2339753" y="2851687"/>
            <a:ext cx="4464496" cy="244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/>
          <p:cNvSpPr/>
          <p:nvPr/>
        </p:nvSpPr>
        <p:spPr>
          <a:xfrm>
            <a:off x="2339753" y="3095785"/>
            <a:ext cx="4464496" cy="240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2339753" y="3336008"/>
            <a:ext cx="4464496" cy="25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hteck 105"/>
          <p:cNvSpPr/>
          <p:nvPr/>
        </p:nvSpPr>
        <p:spPr>
          <a:xfrm>
            <a:off x="2339753" y="3626604"/>
            <a:ext cx="4464496" cy="68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/>
          <p:cNvSpPr/>
          <p:nvPr/>
        </p:nvSpPr>
        <p:spPr>
          <a:xfrm>
            <a:off x="2339753" y="2355744"/>
            <a:ext cx="4464496" cy="12708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>
            <a:off x="2339753" y="4316279"/>
            <a:ext cx="4464496" cy="153481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Rechteck 106"/>
          <p:cNvSpPr/>
          <p:nvPr/>
        </p:nvSpPr>
        <p:spPr>
          <a:xfrm>
            <a:off x="7226373" y="2832502"/>
            <a:ext cx="1234059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Requirement 3</a:t>
            </a:r>
            <a:endParaRPr lang="de-DE" sz="1200" b="1">
              <a:solidFill>
                <a:srgbClr val="000000"/>
              </a:solidFill>
            </a:endParaRPr>
          </a:p>
        </p:txBody>
      </p:sp>
      <p:cxnSp>
        <p:nvCxnSpPr>
          <p:cNvPr id="108" name="Gerade Verbindung 107"/>
          <p:cNvCxnSpPr>
            <a:stCxn id="107" idx="1"/>
            <a:endCxn id="103" idx="3"/>
          </p:cNvCxnSpPr>
          <p:nvPr/>
        </p:nvCxnSpPr>
        <p:spPr>
          <a:xfrm flipH="1">
            <a:off x="6804249" y="2973736"/>
            <a:ext cx="422124" cy="0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356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9" grpId="0" animBg="1"/>
      <p:bldP spid="90" grpId="0" animBg="1"/>
      <p:bldP spid="91" grpId="0" animBg="1"/>
      <p:bldP spid="93" grpId="0" animBg="1"/>
      <p:bldP spid="94" grpId="0" animBg="1"/>
      <p:bldP spid="95" grpId="0" animBg="1"/>
      <p:bldP spid="97" grpId="0"/>
      <p:bldP spid="99" grpId="0"/>
      <p:bldP spid="99" grpId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98" grpId="0" animBg="1"/>
      <p:bldP spid="88" grpId="0" animBg="1"/>
      <p:bldP spid="88" grpId="1" animBg="1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sz="2800" b="1" smtClean="0"/>
              <a:t>f</a:t>
            </a:r>
            <a:r>
              <a:rPr lang="de-DE" sz="2800" smtClean="0"/>
              <a:t> </a:t>
            </a:r>
            <a:r>
              <a:rPr lang="de-DE" sz="2800" smtClean="0">
                <a:solidFill>
                  <a:schemeClr val="tx2"/>
                </a:solidFill>
              </a:rPr>
              <a:t>[</a:t>
            </a:r>
            <a:r>
              <a:rPr lang="de-DE" sz="2800" b="1" smtClean="0">
                <a:solidFill>
                  <a:schemeClr val="tx2"/>
                </a:solidFill>
              </a:rPr>
              <a:t>v</a:t>
            </a:r>
            <a:r>
              <a:rPr lang="de-DE" sz="2800" b="1" baseline="-25000" smtClean="0">
                <a:solidFill>
                  <a:schemeClr val="tx2"/>
                </a:solidFill>
              </a:rPr>
              <a:t>a</a:t>
            </a:r>
            <a:r>
              <a:rPr lang="de-DE" sz="2800" smtClean="0">
                <a:solidFill>
                  <a:schemeClr val="tx2"/>
                </a:solidFill>
              </a:rPr>
              <a:t> – </a:t>
            </a:r>
            <a:r>
              <a:rPr lang="de-DE" sz="2800" b="1" smtClean="0">
                <a:solidFill>
                  <a:schemeClr val="tx2"/>
                </a:solidFill>
              </a:rPr>
              <a:t>v</a:t>
            </a:r>
            <a:r>
              <a:rPr lang="de-DE" sz="2800" b="1" baseline="-25000" smtClean="0">
                <a:solidFill>
                  <a:schemeClr val="tx2"/>
                </a:solidFill>
              </a:rPr>
              <a:t>b</a:t>
            </a:r>
            <a:r>
              <a:rPr lang="de-DE" sz="2800" smtClean="0">
                <a:solidFill>
                  <a:schemeClr val="tx2"/>
                </a:solidFill>
              </a:rPr>
              <a:t>]</a:t>
            </a:r>
          </a:p>
          <a:p>
            <a:pPr marL="0" indent="0" algn="ctr">
              <a:buNone/>
            </a:pPr>
            <a:r>
              <a:rPr lang="de-DE" sz="2800" b="1" smtClean="0">
                <a:solidFill>
                  <a:schemeClr val="tx2"/>
                </a:solidFill>
              </a:rPr>
              <a:t>?</a:t>
            </a:r>
            <a:r>
              <a:rPr lang="de-DE" sz="2800" b="1" smtClean="0"/>
              <a:t>f</a:t>
            </a:r>
            <a:r>
              <a:rPr lang="de-DE" sz="2800" smtClean="0"/>
              <a:t> </a:t>
            </a:r>
            <a:r>
              <a:rPr lang="de-DE" sz="2800">
                <a:solidFill>
                  <a:schemeClr val="tx2"/>
                </a:solidFill>
              </a:rPr>
              <a:t>[</a:t>
            </a:r>
            <a:r>
              <a:rPr lang="de-DE" sz="2800" b="1">
                <a:solidFill>
                  <a:schemeClr val="tx2"/>
                </a:solidFill>
              </a:rPr>
              <a:t>v</a:t>
            </a:r>
            <a:r>
              <a:rPr lang="de-DE" sz="2800" b="1" baseline="-25000">
                <a:solidFill>
                  <a:schemeClr val="tx2"/>
                </a:solidFill>
              </a:rPr>
              <a:t>a</a:t>
            </a:r>
            <a:r>
              <a:rPr lang="de-DE" sz="2800">
                <a:solidFill>
                  <a:schemeClr val="tx2"/>
                </a:solidFill>
              </a:rPr>
              <a:t> – </a:t>
            </a:r>
            <a:r>
              <a:rPr lang="de-DE" sz="2800" b="1">
                <a:solidFill>
                  <a:schemeClr val="tx2"/>
                </a:solidFill>
              </a:rPr>
              <a:t>v</a:t>
            </a:r>
            <a:r>
              <a:rPr lang="de-DE" sz="2800" b="1" baseline="-25000">
                <a:solidFill>
                  <a:schemeClr val="tx2"/>
                </a:solidFill>
              </a:rPr>
              <a:t>b</a:t>
            </a:r>
            <a:r>
              <a:rPr lang="de-DE" sz="2800" smtClean="0">
                <a:solidFill>
                  <a:schemeClr val="tx2"/>
                </a:solidFill>
              </a:rPr>
              <a:t>]</a:t>
            </a:r>
            <a:r>
              <a:rPr lang="de-DE" sz="2800" smtClean="0"/>
              <a:t> </a:t>
            </a:r>
            <a:r>
              <a:rPr lang="de-DE" sz="2800" smtClean="0">
                <a:latin typeface="Symbol" panose="05050102010706020507" pitchFamily="18" charset="2"/>
              </a:rPr>
              <a:t>º </a:t>
            </a:r>
            <a:r>
              <a:rPr lang="de-DE" sz="2800" smtClean="0"/>
              <a:t>(</a:t>
            </a:r>
            <a:r>
              <a:rPr lang="de-DE" sz="2800" b="1" smtClean="0"/>
              <a:t>f</a:t>
            </a:r>
            <a:r>
              <a:rPr lang="de-DE" sz="2800" smtClean="0"/>
              <a:t> </a:t>
            </a:r>
            <a:r>
              <a:rPr lang="de-DE" sz="2800">
                <a:latin typeface="Symbol" panose="05050102010706020507" pitchFamily="18" charset="2"/>
              </a:rPr>
              <a:t>® </a:t>
            </a:r>
            <a:r>
              <a:rPr lang="de-DE" sz="2800" b="1" smtClean="0"/>
              <a:t>f</a:t>
            </a:r>
            <a:r>
              <a:rPr lang="de-DE" sz="2800" smtClean="0"/>
              <a:t> </a:t>
            </a:r>
            <a:r>
              <a:rPr lang="de-DE" sz="2800">
                <a:solidFill>
                  <a:schemeClr val="tx2"/>
                </a:solidFill>
              </a:rPr>
              <a:t>[</a:t>
            </a:r>
            <a:r>
              <a:rPr lang="de-DE" sz="2800" b="1">
                <a:solidFill>
                  <a:schemeClr val="tx2"/>
                </a:solidFill>
              </a:rPr>
              <a:t>v</a:t>
            </a:r>
            <a:r>
              <a:rPr lang="de-DE" sz="2800" b="1" baseline="-25000">
                <a:solidFill>
                  <a:schemeClr val="tx2"/>
                </a:solidFill>
              </a:rPr>
              <a:t>a</a:t>
            </a:r>
            <a:r>
              <a:rPr lang="de-DE" sz="2800">
                <a:solidFill>
                  <a:schemeClr val="tx2"/>
                </a:solidFill>
              </a:rPr>
              <a:t> – </a:t>
            </a:r>
            <a:r>
              <a:rPr lang="de-DE" sz="2800" b="1">
                <a:solidFill>
                  <a:schemeClr val="tx2"/>
                </a:solidFill>
              </a:rPr>
              <a:t>v</a:t>
            </a:r>
            <a:r>
              <a:rPr lang="de-DE" sz="2800" b="1" baseline="-25000">
                <a:solidFill>
                  <a:schemeClr val="tx2"/>
                </a:solidFill>
              </a:rPr>
              <a:t>b</a:t>
            </a:r>
            <a:r>
              <a:rPr lang="de-DE" sz="2800" smtClean="0">
                <a:solidFill>
                  <a:schemeClr val="tx2"/>
                </a:solidFill>
              </a:rPr>
              <a:t>]</a:t>
            </a:r>
            <a:r>
              <a:rPr lang="de-DE" sz="2800" smtClean="0"/>
              <a:t>)</a:t>
            </a:r>
          </a:p>
          <a:p>
            <a:endParaRPr lang="de-DE" smtClean="0"/>
          </a:p>
          <a:p>
            <a:r>
              <a:rPr lang="de-DE" smtClean="0"/>
              <a:t>Examples</a:t>
            </a:r>
          </a:p>
          <a:p>
            <a:pPr lvl="1"/>
            <a:r>
              <a:rPr lang="de-DE" b="1" smtClean="0">
                <a:solidFill>
                  <a:schemeClr val="tx2"/>
                </a:solidFill>
              </a:rPr>
              <a:t>TurtleBot [1.0 – 1.1]</a:t>
            </a:r>
            <a:r>
              <a:rPr lang="de-DE" smtClean="0"/>
              <a:t> </a:t>
            </a:r>
            <a:r>
              <a:rPr lang="de-DE" smtClean="0">
                <a:latin typeface="Symbol" panose="05050102010706020507" pitchFamily="18" charset="2"/>
              </a:rPr>
              <a:t>® </a:t>
            </a:r>
            <a:r>
              <a:rPr lang="de-DE" smtClean="0"/>
              <a:t>Engine [</a:t>
            </a:r>
            <a:r>
              <a:rPr lang="de-DE">
                <a:latin typeface="Symbol" panose="05050102010706020507" pitchFamily="18" charset="2"/>
              </a:rPr>
              <a:t>£</a:t>
            </a:r>
            <a:r>
              <a:rPr lang="de-DE" smtClean="0"/>
              <a:t> Create 1.2]</a:t>
            </a:r>
          </a:p>
          <a:p>
            <a:pPr lvl="1"/>
            <a:r>
              <a:rPr lang="de-DE" b="1" smtClean="0">
                <a:solidFill>
                  <a:schemeClr val="tx2"/>
                </a:solidFill>
              </a:rPr>
              <a:t>?Movement [1.2 – 2.0]</a:t>
            </a:r>
            <a:endParaRPr lang="de-DE" smtClean="0"/>
          </a:p>
          <a:p>
            <a:endParaRPr lang="de-DE" smtClean="0"/>
          </a:p>
          <a:p>
            <a:r>
              <a:rPr lang="de-DE"/>
              <a:t>Semantics</a:t>
            </a:r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Usage</a:t>
            </a:r>
          </a:p>
          <a:p>
            <a:pPr lvl="1"/>
            <a:r>
              <a:rPr lang="de-DE" smtClean="0"/>
              <a:t>Closed intervals (fixed even if evolved)</a:t>
            </a:r>
          </a:p>
          <a:p>
            <a:pPr lvl="1"/>
            <a:r>
              <a:rPr lang="de-DE" smtClean="0"/>
              <a:t>E.g., dependencies of Eclipse manifest files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(Conditional) Version Range Restrictions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300193" y="3808814"/>
            <a:ext cx="1304218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300192" y="4327293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803678" y="4132060"/>
            <a:ext cx="398483" cy="4990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344420" y="4223076"/>
            <a:ext cx="1233074" cy="872241"/>
            <a:chOff x="5401159" y="1953578"/>
            <a:chExt cx="1233074" cy="872241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5627362" y="2053779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5627362" y="2275547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/>
            <p:cNvGrpSpPr/>
            <p:nvPr/>
          </p:nvGrpSpPr>
          <p:grpSpPr>
            <a:xfrm>
              <a:off x="5401159" y="2175346"/>
              <a:ext cx="329703" cy="428705"/>
              <a:chOff x="7194625" y="5097958"/>
              <a:chExt cx="329703" cy="428705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leichschenkliges Dreieck 24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5897170" y="1953578"/>
              <a:ext cx="329703" cy="428705"/>
              <a:chOff x="5897170" y="1953578"/>
              <a:chExt cx="329703" cy="428705"/>
            </a:xfrm>
          </p:grpSpPr>
          <p:sp>
            <p:nvSpPr>
              <p:cNvPr id="22" name="Gleichschenkliges Dreieck 21"/>
              <p:cNvSpPr/>
              <p:nvPr/>
            </p:nvSpPr>
            <p:spPr>
              <a:xfrm>
                <a:off x="5945788" y="195357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5897170" y="218222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" name="Gerade Verbindung 14"/>
            <p:cNvCxnSpPr>
              <a:stCxn id="19" idx="5"/>
              <a:endCxn id="20" idx="1"/>
            </p:cNvCxnSpPr>
            <p:nvPr/>
          </p:nvCxnSpPr>
          <p:spPr>
            <a:xfrm>
              <a:off x="6120138" y="2497315"/>
              <a:ext cx="291127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ieren 15"/>
            <p:cNvGrpSpPr/>
            <p:nvPr/>
          </p:nvGrpSpPr>
          <p:grpSpPr>
            <a:xfrm>
              <a:off x="6304530" y="2397114"/>
              <a:ext cx="329703" cy="428705"/>
              <a:chOff x="6304530" y="2397114"/>
              <a:chExt cx="329703" cy="428705"/>
            </a:xfrm>
          </p:grpSpPr>
          <p:sp>
            <p:nvSpPr>
              <p:cNvPr id="20" name="Gleichschenkliges Dreieck 19"/>
              <p:cNvSpPr/>
              <p:nvPr/>
            </p:nvSpPr>
            <p:spPr>
              <a:xfrm>
                <a:off x="635314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630453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2.1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5897170" y="2397114"/>
              <a:ext cx="329703" cy="428705"/>
              <a:chOff x="5897170" y="2397114"/>
              <a:chExt cx="329703" cy="428705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589717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>
                    <a:solidFill>
                      <a:srgbClr val="000000"/>
                    </a:solidFill>
                  </a:rPr>
                  <a:t>2</a:t>
                </a:r>
                <a:r>
                  <a:rPr lang="de-DE" sz="1300" b="1" smtClean="0">
                    <a:solidFill>
                      <a:srgbClr val="000000"/>
                    </a:solidFill>
                  </a:rPr>
                  <a:t>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leichschenkliges Dreieck 18"/>
              <p:cNvSpPr/>
              <p:nvPr/>
            </p:nvSpPr>
            <p:spPr>
              <a:xfrm>
                <a:off x="594578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7" name="Rechteck 26"/>
          <p:cNvSpPr/>
          <p:nvPr/>
        </p:nvSpPr>
        <p:spPr>
          <a:xfrm>
            <a:off x="6300192" y="3808814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sp>
        <p:nvSpPr>
          <p:cNvPr id="28" name="Rechteck 27"/>
          <p:cNvSpPr/>
          <p:nvPr/>
        </p:nvSpPr>
        <p:spPr>
          <a:xfrm>
            <a:off x="1168037" y="4316500"/>
            <a:ext cx="2827899" cy="282467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>
                <a:solidFill>
                  <a:schemeClr val="tx1">
                    <a:lumMod val="50000"/>
                  </a:schemeClr>
                </a:solidFill>
              </a:rPr>
              <a:t>TurtleBot [1.0 – 1.1]</a:t>
            </a:r>
          </a:p>
        </p:txBody>
      </p:sp>
      <p:sp>
        <p:nvSpPr>
          <p:cNvPr id="29" name="Pfeil nach rechts 28"/>
          <p:cNvSpPr/>
          <p:nvPr/>
        </p:nvSpPr>
        <p:spPr>
          <a:xfrm>
            <a:off x="4903462" y="4215417"/>
            <a:ext cx="489204" cy="484632"/>
          </a:xfrm>
          <a:prstGeom prst="rightArrow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41595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47525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de-DE" sz="2800" b="1"/>
              <a:t>f</a:t>
            </a:r>
            <a:r>
              <a:rPr lang="de-DE" sz="2800"/>
              <a:t> </a:t>
            </a:r>
            <a:r>
              <a:rPr lang="de-DE" sz="2800" smtClean="0">
                <a:solidFill>
                  <a:schemeClr val="tx2"/>
                </a:solidFill>
              </a:rPr>
              <a:t>[</a:t>
            </a:r>
            <a:r>
              <a:rPr lang="de-DE" sz="2800" i="1" smtClean="0">
                <a:solidFill>
                  <a:schemeClr val="tx2"/>
                </a:solidFill>
              </a:rPr>
              <a:t>op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  <a:r>
              <a:rPr lang="de-DE" sz="2800" b="1" smtClean="0">
                <a:solidFill>
                  <a:schemeClr val="tx2"/>
                </a:solidFill>
              </a:rPr>
              <a:t>v</a:t>
            </a:r>
            <a:r>
              <a:rPr lang="de-DE" sz="2800" b="1" baseline="-25000" smtClean="0">
                <a:solidFill>
                  <a:schemeClr val="tx2"/>
                </a:solidFill>
              </a:rPr>
              <a:t>a</a:t>
            </a:r>
            <a:r>
              <a:rPr lang="de-DE" sz="2800" smtClean="0">
                <a:solidFill>
                  <a:schemeClr val="tx2"/>
                </a:solidFill>
              </a:rPr>
              <a:t>]</a:t>
            </a:r>
            <a:endParaRPr lang="de-DE" sz="280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de-DE" sz="2800" b="1">
                <a:solidFill>
                  <a:schemeClr val="tx2"/>
                </a:solidFill>
              </a:rPr>
              <a:t>?</a:t>
            </a:r>
            <a:r>
              <a:rPr lang="de-DE" sz="2800" b="1"/>
              <a:t>f</a:t>
            </a:r>
            <a:r>
              <a:rPr lang="de-DE" sz="2800"/>
              <a:t> </a:t>
            </a:r>
            <a:r>
              <a:rPr lang="de-DE" sz="2800" smtClean="0">
                <a:solidFill>
                  <a:schemeClr val="tx2"/>
                </a:solidFill>
              </a:rPr>
              <a:t>[</a:t>
            </a:r>
            <a:r>
              <a:rPr lang="de-DE" sz="2800" i="1" smtClean="0">
                <a:solidFill>
                  <a:schemeClr val="tx2"/>
                </a:solidFill>
              </a:rPr>
              <a:t>op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  <a:r>
              <a:rPr lang="de-DE" sz="2800" b="1" smtClean="0">
                <a:solidFill>
                  <a:schemeClr val="tx2"/>
                </a:solidFill>
              </a:rPr>
              <a:t>v</a:t>
            </a:r>
            <a:r>
              <a:rPr lang="de-DE" sz="2800" b="1" baseline="-25000" smtClean="0">
                <a:solidFill>
                  <a:schemeClr val="tx2"/>
                </a:solidFill>
              </a:rPr>
              <a:t>a</a:t>
            </a:r>
            <a:r>
              <a:rPr lang="de-DE" sz="2800" smtClean="0">
                <a:solidFill>
                  <a:schemeClr val="tx2"/>
                </a:solidFill>
              </a:rPr>
              <a:t>]</a:t>
            </a:r>
            <a:r>
              <a:rPr lang="de-DE" sz="2800" smtClean="0"/>
              <a:t> </a:t>
            </a:r>
            <a:r>
              <a:rPr lang="de-DE" sz="2800">
                <a:latin typeface="Symbol" panose="05050102010706020507" pitchFamily="18" charset="2"/>
              </a:rPr>
              <a:t>º </a:t>
            </a:r>
            <a:r>
              <a:rPr lang="de-DE" sz="2800"/>
              <a:t>(</a:t>
            </a:r>
            <a:r>
              <a:rPr lang="de-DE" sz="2800" b="1"/>
              <a:t>f</a:t>
            </a:r>
            <a:r>
              <a:rPr lang="de-DE" sz="2800"/>
              <a:t> </a:t>
            </a:r>
            <a:r>
              <a:rPr lang="de-DE" sz="2800">
                <a:latin typeface="Symbol" panose="05050102010706020507" pitchFamily="18" charset="2"/>
              </a:rPr>
              <a:t>® </a:t>
            </a:r>
            <a:r>
              <a:rPr lang="de-DE" sz="2800" b="1"/>
              <a:t>f</a:t>
            </a:r>
            <a:r>
              <a:rPr lang="de-DE" sz="2800"/>
              <a:t> </a:t>
            </a:r>
            <a:r>
              <a:rPr lang="de-DE" sz="2800" smtClean="0">
                <a:solidFill>
                  <a:schemeClr val="tx2"/>
                </a:solidFill>
              </a:rPr>
              <a:t>[</a:t>
            </a:r>
            <a:r>
              <a:rPr lang="de-DE" sz="2800" i="1" smtClean="0">
                <a:solidFill>
                  <a:schemeClr val="tx2"/>
                </a:solidFill>
              </a:rPr>
              <a:t>op</a:t>
            </a:r>
            <a:r>
              <a:rPr lang="de-DE" sz="2800" smtClean="0">
                <a:solidFill>
                  <a:schemeClr val="tx2"/>
                </a:solidFill>
              </a:rPr>
              <a:t> </a:t>
            </a:r>
            <a:r>
              <a:rPr lang="de-DE" sz="2800" b="1" smtClean="0">
                <a:solidFill>
                  <a:schemeClr val="tx2"/>
                </a:solidFill>
              </a:rPr>
              <a:t>v</a:t>
            </a:r>
            <a:r>
              <a:rPr lang="de-DE" sz="2800" b="1" baseline="-25000" smtClean="0">
                <a:solidFill>
                  <a:schemeClr val="tx2"/>
                </a:solidFill>
              </a:rPr>
              <a:t>a</a:t>
            </a:r>
            <a:r>
              <a:rPr lang="de-DE" sz="2800" smtClean="0">
                <a:solidFill>
                  <a:schemeClr val="tx2"/>
                </a:solidFill>
              </a:rPr>
              <a:t>]</a:t>
            </a:r>
            <a:r>
              <a:rPr lang="de-DE" sz="2800" smtClean="0"/>
              <a:t>)</a:t>
            </a:r>
            <a:endParaRPr lang="de-DE" sz="2800"/>
          </a:p>
          <a:p>
            <a:endParaRPr lang="de-DE" smtClean="0"/>
          </a:p>
          <a:p>
            <a:r>
              <a:rPr lang="de-DE" smtClean="0"/>
              <a:t>Operators: op = {</a:t>
            </a:r>
            <a:r>
              <a:rPr lang="de-DE" sz="2400" b="1" smtClean="0">
                <a:solidFill>
                  <a:schemeClr val="tx2"/>
                </a:solidFill>
                <a:latin typeface="Symbol" panose="05050102010706020507" pitchFamily="18" charset="2"/>
              </a:rPr>
              <a:t>&gt;</a:t>
            </a:r>
            <a:r>
              <a:rPr lang="de-DE" smtClean="0">
                <a:latin typeface="Symbol" panose="05050102010706020507" pitchFamily="18" charset="2"/>
              </a:rPr>
              <a:t>,</a:t>
            </a:r>
            <a:r>
              <a:rPr lang="de-DE" sz="2400" b="1" smtClean="0">
                <a:latin typeface="Symbol" panose="05050102010706020507" pitchFamily="18" charset="2"/>
              </a:rPr>
              <a:t> </a:t>
            </a:r>
            <a:r>
              <a:rPr lang="de-DE" sz="2400" b="1" smtClean="0">
                <a:solidFill>
                  <a:schemeClr val="tx2"/>
                </a:solidFill>
                <a:latin typeface="Symbol" panose="05050102010706020507" pitchFamily="18" charset="2"/>
              </a:rPr>
              <a:t>³</a:t>
            </a:r>
            <a:r>
              <a:rPr lang="de-DE" smtClean="0">
                <a:latin typeface="Symbol" panose="05050102010706020507" pitchFamily="18" charset="2"/>
              </a:rPr>
              <a:t>,</a:t>
            </a:r>
            <a:r>
              <a:rPr lang="de-DE" sz="2400" b="1" smtClean="0">
                <a:latin typeface="Symbol" panose="05050102010706020507" pitchFamily="18" charset="2"/>
              </a:rPr>
              <a:t> </a:t>
            </a:r>
            <a:r>
              <a:rPr lang="de-DE" sz="2400" b="1" smtClean="0">
                <a:solidFill>
                  <a:schemeClr val="tx2"/>
                </a:solidFill>
                <a:latin typeface="Symbol" panose="05050102010706020507" pitchFamily="18" charset="2"/>
              </a:rPr>
              <a:t>=</a:t>
            </a:r>
            <a:r>
              <a:rPr lang="de-DE" smtClean="0">
                <a:latin typeface="Symbol" panose="05050102010706020507" pitchFamily="18" charset="2"/>
              </a:rPr>
              <a:t>,</a:t>
            </a:r>
            <a:r>
              <a:rPr lang="de-DE" sz="2400" b="1" smtClean="0">
                <a:latin typeface="Symbol" panose="05050102010706020507" pitchFamily="18" charset="2"/>
              </a:rPr>
              <a:t> </a:t>
            </a:r>
            <a:r>
              <a:rPr lang="de-DE" sz="2400" b="1" smtClean="0">
                <a:solidFill>
                  <a:schemeClr val="tx2"/>
                </a:solidFill>
                <a:latin typeface="Symbol" panose="05050102010706020507" pitchFamily="18" charset="2"/>
              </a:rPr>
              <a:t>£</a:t>
            </a:r>
            <a:r>
              <a:rPr lang="de-DE" smtClean="0">
                <a:latin typeface="Symbol" panose="05050102010706020507" pitchFamily="18" charset="2"/>
              </a:rPr>
              <a:t>,</a:t>
            </a:r>
            <a:r>
              <a:rPr lang="de-DE" sz="2400" b="1" smtClean="0">
                <a:latin typeface="Symbol" panose="05050102010706020507" pitchFamily="18" charset="2"/>
              </a:rPr>
              <a:t> </a:t>
            </a:r>
            <a:r>
              <a:rPr lang="de-DE" sz="2400" b="1" smtClean="0">
                <a:solidFill>
                  <a:schemeClr val="tx2"/>
                </a:solidFill>
                <a:latin typeface="Symbol" panose="05050102010706020507" pitchFamily="18" charset="2"/>
              </a:rPr>
              <a:t>&lt;</a:t>
            </a:r>
            <a:r>
              <a:rPr lang="de-DE" sz="2100" smtClean="0"/>
              <a:t>}</a:t>
            </a:r>
            <a:endParaRPr lang="de-DE" sz="2400" b="1" smtClean="0">
              <a:latin typeface="Symbol" panose="05050102010706020507" pitchFamily="18" charset="2"/>
            </a:endParaRPr>
          </a:p>
          <a:p>
            <a:endParaRPr lang="de-DE" smtClean="0"/>
          </a:p>
          <a:p>
            <a:r>
              <a:rPr lang="de-DE" smtClean="0"/>
              <a:t>Examples</a:t>
            </a:r>
          </a:p>
          <a:p>
            <a:pPr lvl="1"/>
            <a:r>
              <a:rPr lang="de-DE"/>
              <a:t>TurtleBot [1.0 – 1.1] </a:t>
            </a:r>
            <a:r>
              <a:rPr lang="de-DE">
                <a:latin typeface="Symbol" panose="05050102010706020507" pitchFamily="18" charset="2"/>
              </a:rPr>
              <a:t>® </a:t>
            </a:r>
            <a:r>
              <a:rPr lang="de-DE" b="1">
                <a:solidFill>
                  <a:schemeClr val="tx2"/>
                </a:solidFill>
              </a:rPr>
              <a:t>Engine [</a:t>
            </a:r>
            <a:r>
              <a:rPr lang="de-DE" b="1">
                <a:solidFill>
                  <a:schemeClr val="tx2"/>
                </a:solidFill>
                <a:latin typeface="Symbol" panose="05050102010706020507" pitchFamily="18" charset="2"/>
              </a:rPr>
              <a:t>£</a:t>
            </a:r>
            <a:r>
              <a:rPr lang="de-DE" b="1">
                <a:solidFill>
                  <a:schemeClr val="tx2"/>
                </a:solidFill>
              </a:rPr>
              <a:t> Create 1.2</a:t>
            </a:r>
            <a:r>
              <a:rPr lang="de-DE" b="1" smtClean="0">
                <a:solidFill>
                  <a:schemeClr val="tx2"/>
                </a:solidFill>
              </a:rPr>
              <a:t>]</a:t>
            </a:r>
            <a:endParaRPr lang="de-DE" smtClean="0"/>
          </a:p>
          <a:p>
            <a:pPr lvl="1"/>
            <a:r>
              <a:rPr lang="de-DE" b="1" smtClean="0">
                <a:solidFill>
                  <a:schemeClr val="tx2"/>
                </a:solidFill>
              </a:rPr>
              <a:t>?Engine [</a:t>
            </a:r>
            <a:r>
              <a:rPr lang="de-DE" b="1" smtClean="0">
                <a:solidFill>
                  <a:schemeClr val="tx2"/>
                </a:solidFill>
                <a:latin typeface="Symbol" panose="05050102010706020507" pitchFamily="18" charset="2"/>
              </a:rPr>
              <a:t>³</a:t>
            </a:r>
            <a:r>
              <a:rPr lang="de-DE" b="1" smtClean="0">
                <a:solidFill>
                  <a:schemeClr val="tx2"/>
                </a:solidFill>
              </a:rPr>
              <a:t> Kobuki 1.0]</a:t>
            </a:r>
            <a:endParaRPr lang="de-DE" smtClean="0"/>
          </a:p>
          <a:p>
            <a:endParaRPr lang="de-DE" smtClean="0"/>
          </a:p>
          <a:p>
            <a:r>
              <a:rPr lang="de-DE"/>
              <a:t>Semantics</a:t>
            </a:r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Usage</a:t>
            </a:r>
          </a:p>
          <a:p>
            <a:pPr lvl="1"/>
            <a:r>
              <a:rPr lang="de-DE" smtClean="0"/>
              <a:t>No need to know all versions in the interval explicitly</a:t>
            </a:r>
          </a:p>
          <a:p>
            <a:pPr lvl="1"/>
            <a:r>
              <a:rPr lang="de-DE"/>
              <a:t>Open intervals </a:t>
            </a:r>
            <a:r>
              <a:rPr lang="de-DE" smtClean="0"/>
              <a:t>(extended in case of evolution)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(Conditional) Relative Version Restrictions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300193" y="4061453"/>
            <a:ext cx="1304218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300192" y="4579932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208962" y="4883732"/>
            <a:ext cx="402136" cy="475560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810479" y="4883733"/>
            <a:ext cx="398483" cy="475559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6344420" y="4475715"/>
            <a:ext cx="1233074" cy="872241"/>
            <a:chOff x="5401159" y="1953578"/>
            <a:chExt cx="1233074" cy="872241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5627362" y="2053779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5627362" y="2275547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/>
            <p:cNvGrpSpPr/>
            <p:nvPr/>
          </p:nvGrpSpPr>
          <p:grpSpPr>
            <a:xfrm>
              <a:off x="5401159" y="2175346"/>
              <a:ext cx="329703" cy="428705"/>
              <a:chOff x="7194625" y="5097958"/>
              <a:chExt cx="329703" cy="428705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leichschenkliges Dreieck 24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5897170" y="1953578"/>
              <a:ext cx="329703" cy="428705"/>
              <a:chOff x="5897170" y="1953578"/>
              <a:chExt cx="329703" cy="428705"/>
            </a:xfrm>
          </p:grpSpPr>
          <p:sp>
            <p:nvSpPr>
              <p:cNvPr id="22" name="Gleichschenkliges Dreieck 21"/>
              <p:cNvSpPr/>
              <p:nvPr/>
            </p:nvSpPr>
            <p:spPr>
              <a:xfrm>
                <a:off x="5945788" y="195357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5897170" y="218222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5" name="Gerade Verbindung 14"/>
            <p:cNvCxnSpPr>
              <a:stCxn id="19" idx="5"/>
              <a:endCxn id="20" idx="1"/>
            </p:cNvCxnSpPr>
            <p:nvPr/>
          </p:nvCxnSpPr>
          <p:spPr>
            <a:xfrm>
              <a:off x="6120138" y="2497315"/>
              <a:ext cx="291127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uppieren 15"/>
            <p:cNvGrpSpPr/>
            <p:nvPr/>
          </p:nvGrpSpPr>
          <p:grpSpPr>
            <a:xfrm>
              <a:off x="6304530" y="2397114"/>
              <a:ext cx="329703" cy="428705"/>
              <a:chOff x="6304530" y="2397114"/>
              <a:chExt cx="329703" cy="428705"/>
            </a:xfrm>
          </p:grpSpPr>
          <p:sp>
            <p:nvSpPr>
              <p:cNvPr id="20" name="Gleichschenkliges Dreieck 19"/>
              <p:cNvSpPr/>
              <p:nvPr/>
            </p:nvSpPr>
            <p:spPr>
              <a:xfrm>
                <a:off x="635314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630453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2.1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5897170" y="2397114"/>
              <a:ext cx="329703" cy="428705"/>
              <a:chOff x="5897170" y="2397114"/>
              <a:chExt cx="329703" cy="428705"/>
            </a:xfrm>
          </p:grpSpPr>
          <p:sp>
            <p:nvSpPr>
              <p:cNvPr id="18" name="Textfeld 17"/>
              <p:cNvSpPr txBox="1"/>
              <p:nvPr/>
            </p:nvSpPr>
            <p:spPr>
              <a:xfrm>
                <a:off x="589717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>
                    <a:solidFill>
                      <a:srgbClr val="000000"/>
                    </a:solidFill>
                  </a:rPr>
                  <a:t>2</a:t>
                </a:r>
                <a:r>
                  <a:rPr lang="de-DE" sz="1300" b="1" smtClean="0">
                    <a:solidFill>
                      <a:srgbClr val="000000"/>
                    </a:solidFill>
                  </a:rPr>
                  <a:t>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leichschenkliges Dreieck 18"/>
              <p:cNvSpPr/>
              <p:nvPr/>
            </p:nvSpPr>
            <p:spPr>
              <a:xfrm>
                <a:off x="594578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6" name="Rechteck 25"/>
          <p:cNvSpPr/>
          <p:nvPr/>
        </p:nvSpPr>
        <p:spPr>
          <a:xfrm>
            <a:off x="6300192" y="4061453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sp>
        <p:nvSpPr>
          <p:cNvPr id="27" name="Rechteck 26"/>
          <p:cNvSpPr/>
          <p:nvPr/>
        </p:nvSpPr>
        <p:spPr>
          <a:xfrm>
            <a:off x="1168037" y="4569139"/>
            <a:ext cx="2827899" cy="282467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>
                <a:solidFill>
                  <a:schemeClr val="tx1">
                    <a:lumMod val="50000"/>
                  </a:schemeClr>
                </a:solidFill>
              </a:rPr>
              <a:t>TurtleBot </a:t>
            </a:r>
            <a:r>
              <a:rPr lang="de-DE" sz="1400" b="1" smtClean="0">
                <a:solidFill>
                  <a:schemeClr val="tx1">
                    <a:lumMod val="50000"/>
                  </a:schemeClr>
                </a:solidFill>
              </a:rPr>
              <a:t>[</a:t>
            </a:r>
            <a:r>
              <a:rPr lang="de-DE" sz="140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£</a:t>
            </a:r>
            <a:r>
              <a:rPr lang="de-DE" sz="1400" b="1" smtClean="0">
                <a:solidFill>
                  <a:schemeClr val="tx1">
                    <a:lumMod val="50000"/>
                  </a:schemeClr>
                </a:solidFill>
              </a:rPr>
              <a:t> 2.1]</a:t>
            </a:r>
            <a:endParaRPr lang="de-DE" sz="14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" name="Pfeil nach rechts 27"/>
          <p:cNvSpPr/>
          <p:nvPr/>
        </p:nvSpPr>
        <p:spPr>
          <a:xfrm>
            <a:off x="4903462" y="4468056"/>
            <a:ext cx="489204" cy="484632"/>
          </a:xfrm>
          <a:prstGeom prst="rightArrow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9842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9" grpId="0" animBg="1"/>
      <p:bldP spid="30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Automatic Version Selection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Contribution 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8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Automatic Version </a:t>
            </a:r>
            <a:r>
              <a:rPr lang="de-DE" smtClean="0"/>
              <a:t>Selection: General Procedure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3738960" y="1658045"/>
            <a:ext cx="403096" cy="403096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/>
              <a:t>+</a:t>
            </a:r>
          </a:p>
        </p:txBody>
      </p:sp>
      <p:sp>
        <p:nvSpPr>
          <p:cNvPr id="13" name="Pfeil nach unten 12"/>
          <p:cNvSpPr/>
          <p:nvPr/>
        </p:nvSpPr>
        <p:spPr>
          <a:xfrm>
            <a:off x="3214804" y="2264169"/>
            <a:ext cx="1451409" cy="409562"/>
          </a:xfrm>
          <a:prstGeom prst="downArrow">
            <a:avLst>
              <a:gd name="adj1" fmla="val 62834"/>
              <a:gd name="adj2" fmla="val 50000"/>
            </a:avLst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/>
            <a:r>
              <a:rPr lang="de-DE" sz="1400" b="1" smtClean="0"/>
              <a:t>encode</a:t>
            </a:r>
            <a:endParaRPr lang="de-DE" sz="1600" b="1"/>
          </a:p>
        </p:txBody>
      </p:sp>
      <p:grpSp>
        <p:nvGrpSpPr>
          <p:cNvPr id="7" name="Gruppieren 6"/>
          <p:cNvGrpSpPr/>
          <p:nvPr/>
        </p:nvGrpSpPr>
        <p:grpSpPr>
          <a:xfrm>
            <a:off x="671662" y="1219888"/>
            <a:ext cx="2126305" cy="1296162"/>
            <a:chOff x="774477" y="4426386"/>
            <a:chExt cx="2126305" cy="1296162"/>
          </a:xfrm>
        </p:grpSpPr>
        <p:sp>
          <p:nvSpPr>
            <p:cNvPr id="190" name="Rechteck 189"/>
            <p:cNvSpPr>
              <a:spLocks noChangeAspect="1"/>
            </p:cNvSpPr>
            <p:nvPr/>
          </p:nvSpPr>
          <p:spPr>
            <a:xfrm>
              <a:off x="774477" y="4932506"/>
              <a:ext cx="465984" cy="380619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>
              <a:spLocks noChangeAspect="1"/>
            </p:cNvSpPr>
            <p:nvPr/>
          </p:nvSpPr>
          <p:spPr>
            <a:xfrm>
              <a:off x="1838153" y="5455086"/>
              <a:ext cx="352826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>
              <a:spLocks noChangeAspect="1"/>
            </p:cNvSpPr>
            <p:nvPr/>
          </p:nvSpPr>
          <p:spPr>
            <a:xfrm>
              <a:off x="2543841" y="4932506"/>
              <a:ext cx="356941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>
              <a:spLocks noChangeAspect="1"/>
            </p:cNvSpPr>
            <p:nvPr/>
          </p:nvSpPr>
          <p:spPr>
            <a:xfrm>
              <a:off x="1963654" y="4932506"/>
              <a:ext cx="356941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>
              <a:spLocks noChangeAspect="1"/>
            </p:cNvSpPr>
            <p:nvPr/>
          </p:nvSpPr>
          <p:spPr>
            <a:xfrm>
              <a:off x="1628298" y="4426386"/>
              <a:ext cx="387802" cy="380619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>
              <a:spLocks noChangeAspect="1"/>
            </p:cNvSpPr>
            <p:nvPr/>
          </p:nvSpPr>
          <p:spPr>
            <a:xfrm>
              <a:off x="1371123" y="4932506"/>
              <a:ext cx="465984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>
              <a:spLocks noChangeAspect="1"/>
            </p:cNvSpPr>
            <p:nvPr/>
          </p:nvSpPr>
          <p:spPr>
            <a:xfrm>
              <a:off x="774477" y="5455086"/>
              <a:ext cx="352826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684415" y="1235377"/>
            <a:ext cx="2099754" cy="1263741"/>
            <a:chOff x="787230" y="4442750"/>
            <a:chExt cx="2099754" cy="1263741"/>
          </a:xfrm>
        </p:grpSpPr>
        <p:cxnSp>
          <p:nvCxnSpPr>
            <p:cNvPr id="197" name="Gerade Verbindung 196"/>
            <p:cNvCxnSpPr>
              <a:cxnSpLocks noChangeAspect="1"/>
              <a:stCxn id="216" idx="2"/>
            </p:cNvCxnSpPr>
            <p:nvPr/>
          </p:nvCxnSpPr>
          <p:spPr>
            <a:xfrm>
              <a:off x="1823615" y="4793167"/>
              <a:ext cx="901223" cy="155561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 Verbindung 197"/>
            <p:cNvCxnSpPr>
              <a:cxnSpLocks noChangeAspect="1"/>
              <a:stCxn id="216" idx="2"/>
              <a:endCxn id="237" idx="0"/>
            </p:cNvCxnSpPr>
            <p:nvPr/>
          </p:nvCxnSpPr>
          <p:spPr>
            <a:xfrm flipH="1">
              <a:off x="1605116" y="4793167"/>
              <a:ext cx="218500" cy="155561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>
              <a:cxnSpLocks noChangeAspect="1"/>
              <a:stCxn id="216" idx="2"/>
              <a:endCxn id="240" idx="0"/>
            </p:cNvCxnSpPr>
            <p:nvPr/>
          </p:nvCxnSpPr>
          <p:spPr>
            <a:xfrm flipH="1">
              <a:off x="1007035" y="4793167"/>
              <a:ext cx="816580" cy="155375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>
              <a:cxnSpLocks noChangeAspect="1"/>
              <a:stCxn id="224" idx="0"/>
            </p:cNvCxnSpPr>
            <p:nvPr/>
          </p:nvCxnSpPr>
          <p:spPr>
            <a:xfrm flipV="1">
              <a:off x="2369746" y="5183676"/>
              <a:ext cx="355093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>
              <a:cxnSpLocks noChangeAspect="1"/>
              <a:stCxn id="221" idx="0"/>
            </p:cNvCxnSpPr>
            <p:nvPr/>
          </p:nvCxnSpPr>
          <p:spPr>
            <a:xfrm flipV="1">
              <a:off x="2724839" y="5183676"/>
              <a:ext cx="0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Gerade Verbindung 201"/>
            <p:cNvCxnSpPr>
              <a:cxnSpLocks noChangeAspect="1"/>
              <a:endCxn id="226" idx="0"/>
            </p:cNvCxnSpPr>
            <p:nvPr/>
          </p:nvCxnSpPr>
          <p:spPr>
            <a:xfrm flipH="1">
              <a:off x="2014653" y="5183676"/>
              <a:ext cx="710186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Gerade Verbindung 202"/>
            <p:cNvCxnSpPr>
              <a:cxnSpLocks noChangeAspect="1"/>
              <a:stCxn id="232" idx="0"/>
              <a:endCxn id="218" idx="2"/>
            </p:cNvCxnSpPr>
            <p:nvPr/>
          </p:nvCxnSpPr>
          <p:spPr>
            <a:xfrm flipV="1">
              <a:off x="1304467" y="5183676"/>
              <a:ext cx="300649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203"/>
            <p:cNvCxnSpPr>
              <a:cxnSpLocks noChangeAspect="1"/>
              <a:stCxn id="229" idx="0"/>
              <a:endCxn id="218" idx="2"/>
            </p:cNvCxnSpPr>
            <p:nvPr/>
          </p:nvCxnSpPr>
          <p:spPr>
            <a:xfrm flipH="1" flipV="1">
              <a:off x="1605116" y="5183676"/>
              <a:ext cx="54444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204"/>
            <p:cNvCxnSpPr>
              <a:cxnSpLocks noChangeAspect="1"/>
              <a:stCxn id="218" idx="2"/>
              <a:endCxn id="235" idx="0"/>
            </p:cNvCxnSpPr>
            <p:nvPr/>
          </p:nvCxnSpPr>
          <p:spPr>
            <a:xfrm flipH="1">
              <a:off x="949375" y="5183676"/>
              <a:ext cx="655742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205"/>
            <p:cNvCxnSpPr>
              <a:cxnSpLocks noChangeAspect="1"/>
              <a:stCxn id="216" idx="2"/>
              <a:endCxn id="249" idx="0"/>
            </p:cNvCxnSpPr>
            <p:nvPr/>
          </p:nvCxnSpPr>
          <p:spPr>
            <a:xfrm>
              <a:off x="1823615" y="4793167"/>
              <a:ext cx="319007" cy="155561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hteck 206"/>
            <p:cNvSpPr>
              <a:spLocks noChangeAspect="1"/>
            </p:cNvSpPr>
            <p:nvPr/>
          </p:nvSpPr>
          <p:spPr>
            <a:xfrm>
              <a:off x="787230" y="4948542"/>
              <a:ext cx="439610" cy="350417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>
              <a:spLocks noChangeAspect="1"/>
            </p:cNvSpPr>
            <p:nvPr/>
          </p:nvSpPr>
          <p:spPr>
            <a:xfrm>
              <a:off x="1852509" y="5471542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>
              <a:spLocks noChangeAspect="1"/>
            </p:cNvSpPr>
            <p:nvPr/>
          </p:nvSpPr>
          <p:spPr>
            <a:xfrm>
              <a:off x="2562695" y="4948728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>
              <a:spLocks noChangeAspect="1"/>
            </p:cNvSpPr>
            <p:nvPr/>
          </p:nvSpPr>
          <p:spPr>
            <a:xfrm>
              <a:off x="1980479" y="4948728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215" name="Gruppieren 214"/>
            <p:cNvGrpSpPr>
              <a:grpSpLocks noChangeAspect="1"/>
            </p:cNvGrpSpPr>
            <p:nvPr/>
          </p:nvGrpSpPr>
          <p:grpSpPr>
            <a:xfrm>
              <a:off x="1992420" y="5060579"/>
              <a:ext cx="195952" cy="115750"/>
              <a:chOff x="6799536" y="4221691"/>
              <a:chExt cx="725746" cy="428705"/>
            </a:xfrm>
          </p:grpSpPr>
          <p:cxnSp>
            <p:nvCxnSpPr>
              <p:cNvPr id="350" name="Gerade Verbindung 349"/>
              <p:cNvCxnSpPr>
                <a:stCxn id="353" idx="5"/>
                <a:endCxn id="355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1" name="Gruppieren 350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355" name="Gleichschenkliges Dreieck 354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6" name="Textfeld 355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52" name="Gruppieren 351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353" name="Gleichschenkliges Dreieck 352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4" name="Textfeld 353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6" name="Rechteck 215"/>
            <p:cNvSpPr>
              <a:spLocks noChangeAspect="1"/>
            </p:cNvSpPr>
            <p:nvPr/>
          </p:nvSpPr>
          <p:spPr>
            <a:xfrm>
              <a:off x="1647546" y="4442750"/>
              <a:ext cx="352139" cy="350417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>
              <a:spLocks noChangeAspect="1"/>
            </p:cNvSpPr>
            <p:nvPr/>
          </p:nvSpPr>
          <p:spPr>
            <a:xfrm>
              <a:off x="1388528" y="4948728"/>
              <a:ext cx="433177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2562694" y="5471542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2562694" y="5471542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de-DE" sz="420" b="1"/>
                <a:t>Ultrasound</a:t>
              </a:r>
            </a:p>
          </p:txBody>
        </p:sp>
        <p:grpSp>
          <p:nvGrpSpPr>
            <p:cNvPr id="222" name="Gruppieren 221"/>
            <p:cNvGrpSpPr/>
            <p:nvPr/>
          </p:nvGrpSpPr>
          <p:grpSpPr>
            <a:xfrm>
              <a:off x="2574636" y="5583393"/>
              <a:ext cx="302883" cy="115750"/>
              <a:chOff x="6799536" y="4221691"/>
              <a:chExt cx="1121790" cy="428705"/>
            </a:xfrm>
          </p:grpSpPr>
          <p:cxnSp>
            <p:nvCxnSpPr>
              <p:cNvPr id="339" name="Gerade Verbindung 338"/>
              <p:cNvCxnSpPr>
                <a:stCxn id="344" idx="5"/>
                <a:endCxn id="346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Gerade Verbindung 339"/>
              <p:cNvCxnSpPr>
                <a:stCxn id="346" idx="5"/>
                <a:endCxn id="348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1" name="Gruppieren 340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348" name="Gleichschenkliges Dreieck 347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9" name="Textfeld 348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2" name="Gruppieren 341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346" name="Gleichschenkliges Dreieck 345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7" name="Textfeld 346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0.9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3" name="Gruppieren 342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344" name="Gleichschenkliges Dreieck 343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5" name="Textfeld 344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0.8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3" name="Rechteck 222"/>
            <p:cNvSpPr/>
            <p:nvPr/>
          </p:nvSpPr>
          <p:spPr>
            <a:xfrm>
              <a:off x="2207601" y="5471542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2207601" y="5471542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Infrared</a:t>
              </a:r>
            </a:p>
          </p:txBody>
        </p:sp>
        <p:grpSp>
          <p:nvGrpSpPr>
            <p:cNvPr id="225" name="Gruppieren 224"/>
            <p:cNvGrpSpPr/>
            <p:nvPr/>
          </p:nvGrpSpPr>
          <p:grpSpPr>
            <a:xfrm>
              <a:off x="2219543" y="5583393"/>
              <a:ext cx="302883" cy="115750"/>
              <a:chOff x="6799536" y="4221691"/>
              <a:chExt cx="1121790" cy="428705"/>
            </a:xfrm>
          </p:grpSpPr>
          <p:cxnSp>
            <p:nvCxnSpPr>
              <p:cNvPr id="328" name="Gerade Verbindung 327"/>
              <p:cNvCxnSpPr>
                <a:stCxn id="333" idx="5"/>
                <a:endCxn id="335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Gerade Verbindung 328"/>
              <p:cNvCxnSpPr>
                <a:stCxn id="335" idx="5"/>
                <a:endCxn id="337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0" name="Gruppieren 329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337" name="Gleichschenkliges Dreieck 336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8" name="Textfeld 337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2.2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1" name="Gruppieren 330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335" name="Gleichschenkliges Dreieck 334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6" name="Textfeld 335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32" name="Gruppieren 331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333" name="Gleichschenkliges Dreieck 332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4" name="Textfeld 333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26" name="Rechteck 225"/>
            <p:cNvSpPr>
              <a:spLocks noChangeAspect="1"/>
            </p:cNvSpPr>
            <p:nvPr/>
          </p:nvSpPr>
          <p:spPr>
            <a:xfrm>
              <a:off x="1852508" y="5471542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Bump</a:t>
              </a:r>
            </a:p>
          </p:txBody>
        </p:sp>
        <p:grpSp>
          <p:nvGrpSpPr>
            <p:cNvPr id="227" name="Gruppieren 226"/>
            <p:cNvGrpSpPr>
              <a:grpSpLocks noChangeAspect="1"/>
            </p:cNvGrpSpPr>
            <p:nvPr/>
          </p:nvGrpSpPr>
          <p:grpSpPr>
            <a:xfrm>
              <a:off x="1864450" y="5583393"/>
              <a:ext cx="89020" cy="115750"/>
              <a:chOff x="7194625" y="5097958"/>
              <a:chExt cx="329703" cy="428705"/>
            </a:xfrm>
          </p:grpSpPr>
          <p:sp>
            <p:nvSpPr>
              <p:cNvPr id="326" name="Gleichschenkliges Dreieck 325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  <a:ln w="762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27" name="Textfeld 326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360" b="1" smtClean="0">
                    <a:solidFill>
                      <a:srgbClr val="000000"/>
                    </a:solidFill>
                  </a:rPr>
                  <a:t>1.0</a:t>
                </a:r>
                <a:endParaRPr lang="de-DE" sz="36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8" name="Rechteck 227"/>
            <p:cNvSpPr/>
            <p:nvPr/>
          </p:nvSpPr>
          <p:spPr>
            <a:xfrm>
              <a:off x="1497416" y="5471542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1497416" y="5471542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Autonomous</a:t>
              </a:r>
            </a:p>
          </p:txBody>
        </p:sp>
        <p:grpSp>
          <p:nvGrpSpPr>
            <p:cNvPr id="230" name="Gruppieren 229"/>
            <p:cNvGrpSpPr/>
            <p:nvPr/>
          </p:nvGrpSpPr>
          <p:grpSpPr>
            <a:xfrm>
              <a:off x="1509358" y="5583393"/>
              <a:ext cx="302883" cy="115750"/>
              <a:chOff x="6799536" y="4221691"/>
              <a:chExt cx="1121790" cy="428705"/>
            </a:xfrm>
          </p:grpSpPr>
          <p:cxnSp>
            <p:nvCxnSpPr>
              <p:cNvPr id="315" name="Gerade Verbindung 314"/>
              <p:cNvCxnSpPr>
                <a:stCxn id="320" idx="5"/>
                <a:endCxn id="322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Gerade Verbindung 315"/>
              <p:cNvCxnSpPr>
                <a:stCxn id="322" idx="5"/>
                <a:endCxn id="324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7" name="Gruppieren 316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324" name="Gleichschenkliges Dreieck 323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5" name="Textfeld 324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</a:t>
                  </a:r>
                  <a:r>
                    <a:rPr lang="de-DE" sz="360" b="1" smtClean="0">
                      <a:solidFill>
                        <a:srgbClr val="000000"/>
                      </a:solidFill>
                    </a:rPr>
                    <a:t>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8" name="Gruppieren 317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322" name="Gleichschenkliges Dreieck 321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3" name="Textfeld 322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9" name="Gruppieren 318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320" name="Gleichschenkliges Dreieck 319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1" name="Textfeld 320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31" name="Rechteck 230"/>
            <p:cNvSpPr/>
            <p:nvPr/>
          </p:nvSpPr>
          <p:spPr>
            <a:xfrm>
              <a:off x="1142323" y="5471542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1142323" y="5471542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Gamepad</a:t>
              </a:r>
            </a:p>
          </p:txBody>
        </p:sp>
        <p:grpSp>
          <p:nvGrpSpPr>
            <p:cNvPr id="233" name="Gruppieren 232"/>
            <p:cNvGrpSpPr/>
            <p:nvPr/>
          </p:nvGrpSpPr>
          <p:grpSpPr>
            <a:xfrm>
              <a:off x="1154264" y="5583393"/>
              <a:ext cx="195952" cy="115750"/>
              <a:chOff x="6799536" y="4221691"/>
              <a:chExt cx="725746" cy="428705"/>
            </a:xfrm>
          </p:grpSpPr>
          <p:cxnSp>
            <p:nvCxnSpPr>
              <p:cNvPr id="308" name="Gerade Verbindung 307"/>
              <p:cNvCxnSpPr>
                <a:stCxn id="311" idx="5"/>
                <a:endCxn id="313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9" name="Gruppieren 308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313" name="Gleichschenkliges Dreieck 312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4" name="Textfeld 313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10" name="Gruppieren 309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311" name="Gleichschenkliges Dreieck 310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2" name="Textfeld 311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34" name="Rechteck 233"/>
            <p:cNvSpPr>
              <a:spLocks noChangeAspect="1"/>
            </p:cNvSpPr>
            <p:nvPr/>
          </p:nvSpPr>
          <p:spPr>
            <a:xfrm>
              <a:off x="787230" y="5471542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>
              <a:spLocks noChangeAspect="1"/>
            </p:cNvSpPr>
            <p:nvPr/>
          </p:nvSpPr>
          <p:spPr>
            <a:xfrm>
              <a:off x="787230" y="5471542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Keyboard</a:t>
              </a:r>
            </a:p>
          </p:txBody>
        </p:sp>
        <p:sp>
          <p:nvSpPr>
            <p:cNvPr id="236" name="Textfeld 235"/>
            <p:cNvSpPr txBox="1">
              <a:spLocks noChangeAspect="1"/>
            </p:cNvSpPr>
            <p:nvPr/>
          </p:nvSpPr>
          <p:spPr>
            <a:xfrm>
              <a:off x="1715233" y="5183676"/>
              <a:ext cx="106472" cy="63077"/>
            </a:xfrm>
            <a:prstGeom prst="rect">
              <a:avLst/>
            </a:prstGeom>
            <a:noFill/>
          </p:spPr>
          <p:txBody>
            <a:bodyPr wrap="none" lIns="0" tIns="18000" rIns="0" bIns="0" rtlCol="0">
              <a:noAutofit/>
            </a:bodyPr>
            <a:lstStyle/>
            <a:p>
              <a:r>
                <a:rPr lang="de-DE" sz="420" b="1" smtClean="0">
                  <a:solidFill>
                    <a:srgbClr val="000000"/>
                  </a:solidFill>
                </a:rPr>
                <a:t>[1..</a:t>
              </a:r>
              <a:r>
                <a:rPr lang="de-DE" sz="420" b="1">
                  <a:solidFill>
                    <a:srgbClr val="000000"/>
                  </a:solidFill>
                </a:rPr>
                <a:t>1</a:t>
              </a:r>
              <a:r>
                <a:rPr lang="de-DE" sz="420" b="1" smtClean="0">
                  <a:solidFill>
                    <a:srgbClr val="000000"/>
                  </a:solidFill>
                </a:rPr>
                <a:t>]</a:t>
              </a:r>
              <a:endParaRPr lang="de-DE" sz="420" b="1">
                <a:solidFill>
                  <a:srgbClr val="000000"/>
                </a:solidFill>
              </a:endParaRPr>
            </a:p>
          </p:txBody>
        </p:sp>
        <p:sp>
          <p:nvSpPr>
            <p:cNvPr id="237" name="Rechteck 236"/>
            <p:cNvSpPr>
              <a:spLocks noChangeAspect="1"/>
            </p:cNvSpPr>
            <p:nvPr/>
          </p:nvSpPr>
          <p:spPr>
            <a:xfrm>
              <a:off x="1388527" y="4948728"/>
              <a:ext cx="433177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Movement</a:t>
              </a:r>
            </a:p>
          </p:txBody>
        </p:sp>
        <p:sp>
          <p:nvSpPr>
            <p:cNvPr id="238" name="Ellipse 237"/>
            <p:cNvSpPr>
              <a:spLocks noChangeAspect="1"/>
            </p:cNvSpPr>
            <p:nvPr/>
          </p:nvSpPr>
          <p:spPr>
            <a:xfrm>
              <a:off x="1585661" y="4928804"/>
              <a:ext cx="42839" cy="39847"/>
            </a:xfrm>
            <a:prstGeom prst="ellipse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239" name="Gruppieren 238"/>
            <p:cNvGrpSpPr>
              <a:grpSpLocks noChangeAspect="1"/>
            </p:cNvGrpSpPr>
            <p:nvPr/>
          </p:nvGrpSpPr>
          <p:grpSpPr>
            <a:xfrm>
              <a:off x="1400469" y="5060579"/>
              <a:ext cx="411519" cy="115750"/>
              <a:chOff x="1606932" y="3334013"/>
              <a:chExt cx="1524145" cy="428705"/>
            </a:xfrm>
          </p:grpSpPr>
          <p:cxnSp>
            <p:nvCxnSpPr>
              <p:cNvPr id="293" name="Gerade Verbindung 292"/>
              <p:cNvCxnSpPr>
                <a:stCxn id="306" idx="5"/>
                <a:endCxn id="300" idx="1"/>
              </p:cNvCxnSpPr>
              <p:nvPr/>
            </p:nvCxnSpPr>
            <p:spPr>
              <a:xfrm>
                <a:off x="1829902" y="3434213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4" name="Gruppieren 293"/>
              <p:cNvGrpSpPr/>
              <p:nvPr/>
            </p:nvGrpSpPr>
            <p:grpSpPr>
              <a:xfrm>
                <a:off x="1606932" y="3334013"/>
                <a:ext cx="329703" cy="428705"/>
                <a:chOff x="7194625" y="5097958"/>
                <a:chExt cx="329703" cy="428705"/>
              </a:xfrm>
            </p:grpSpPr>
            <p:sp>
              <p:nvSpPr>
                <p:cNvPr id="306" name="Gleichschenkliges Dreieck 305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7" name="Textfeld 306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95" name="Gerade Verbindung 294"/>
              <p:cNvCxnSpPr>
                <a:stCxn id="300" idx="5"/>
                <a:endCxn id="302" idx="1"/>
              </p:cNvCxnSpPr>
              <p:nvPr/>
            </p:nvCxnSpPr>
            <p:spPr>
              <a:xfrm>
                <a:off x="2225943" y="3434214"/>
                <a:ext cx="286122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Gerade Verbindung 295"/>
              <p:cNvCxnSpPr>
                <a:stCxn id="302" idx="5"/>
                <a:endCxn id="304" idx="1"/>
              </p:cNvCxnSpPr>
              <p:nvPr/>
            </p:nvCxnSpPr>
            <p:spPr>
              <a:xfrm>
                <a:off x="2628298" y="3434214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7" name="Gruppieren 296"/>
              <p:cNvGrpSpPr/>
              <p:nvPr/>
            </p:nvGrpSpPr>
            <p:grpSpPr>
              <a:xfrm>
                <a:off x="2801374" y="3334013"/>
                <a:ext cx="329703" cy="428705"/>
                <a:chOff x="2801374" y="3334013"/>
                <a:chExt cx="329703" cy="428705"/>
              </a:xfrm>
            </p:grpSpPr>
            <p:sp>
              <p:nvSpPr>
                <p:cNvPr id="304" name="Gleichschenkliges Dreieck 303"/>
                <p:cNvSpPr/>
                <p:nvPr/>
              </p:nvSpPr>
              <p:spPr>
                <a:xfrm>
                  <a:off x="2849992" y="3334013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5" name="Textfeld 304"/>
                <p:cNvSpPr txBox="1"/>
                <p:nvPr/>
              </p:nvSpPr>
              <p:spPr>
                <a:xfrm>
                  <a:off x="2801374" y="3562663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</a:t>
                  </a:r>
                  <a:r>
                    <a:rPr lang="de-DE" sz="360" b="1" smtClean="0">
                      <a:solidFill>
                        <a:srgbClr val="000000"/>
                      </a:solidFill>
                    </a:rPr>
                    <a:t>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8" name="Gruppieren 297"/>
              <p:cNvGrpSpPr/>
              <p:nvPr/>
            </p:nvGrpSpPr>
            <p:grpSpPr>
              <a:xfrm>
                <a:off x="2405330" y="3334013"/>
                <a:ext cx="329703" cy="428705"/>
                <a:chOff x="2405330" y="3334013"/>
                <a:chExt cx="329703" cy="428705"/>
              </a:xfrm>
            </p:grpSpPr>
            <p:sp>
              <p:nvSpPr>
                <p:cNvPr id="302" name="Gleichschenkliges Dreieck 301"/>
                <p:cNvSpPr/>
                <p:nvPr/>
              </p:nvSpPr>
              <p:spPr>
                <a:xfrm>
                  <a:off x="2453948" y="3334013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3" name="Textfeld 302"/>
                <p:cNvSpPr txBox="1"/>
                <p:nvPr/>
              </p:nvSpPr>
              <p:spPr>
                <a:xfrm>
                  <a:off x="2405330" y="3562663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1.2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9" name="Gruppieren 298"/>
              <p:cNvGrpSpPr/>
              <p:nvPr/>
            </p:nvGrpSpPr>
            <p:grpSpPr>
              <a:xfrm>
                <a:off x="2002975" y="3334013"/>
                <a:ext cx="329703" cy="428705"/>
                <a:chOff x="7590668" y="5097958"/>
                <a:chExt cx="329703" cy="428705"/>
              </a:xfrm>
            </p:grpSpPr>
            <p:sp>
              <p:nvSpPr>
                <p:cNvPr id="300" name="Gleichschenkliges Dreieck 299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1" name="Textfeld 300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787230" y="4948542"/>
              <a:ext cx="439610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Engine</a:t>
              </a:r>
            </a:p>
          </p:txBody>
        </p:sp>
        <p:grpSp>
          <p:nvGrpSpPr>
            <p:cNvPr id="241" name="Gruppieren 240"/>
            <p:cNvGrpSpPr>
              <a:grpSpLocks noChangeAspect="1"/>
            </p:cNvGrpSpPr>
            <p:nvPr/>
          </p:nvGrpSpPr>
          <p:grpSpPr>
            <a:xfrm>
              <a:off x="799171" y="5060393"/>
              <a:ext cx="415744" cy="235505"/>
              <a:chOff x="727796" y="3628332"/>
              <a:chExt cx="1539793" cy="872241"/>
            </a:xfrm>
          </p:grpSpPr>
          <p:cxnSp>
            <p:nvCxnSpPr>
              <p:cNvPr id="278" name="Gerade Verbindung 277"/>
              <p:cNvCxnSpPr>
                <a:stCxn id="289" idx="5"/>
                <a:endCxn id="285" idx="1"/>
              </p:cNvCxnSpPr>
              <p:nvPr/>
            </p:nvCxnSpPr>
            <p:spPr>
              <a:xfrm>
                <a:off x="950764" y="3950301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9" name="Gruppieren 278"/>
              <p:cNvGrpSpPr/>
              <p:nvPr/>
            </p:nvGrpSpPr>
            <p:grpSpPr>
              <a:xfrm>
                <a:off x="1519884" y="3628332"/>
                <a:ext cx="747705" cy="428705"/>
                <a:chOff x="7986713" y="5097958"/>
                <a:chExt cx="747705" cy="428705"/>
              </a:xfrm>
            </p:grpSpPr>
            <p:sp>
              <p:nvSpPr>
                <p:cNvPr id="291" name="Gleichschenkliges Dreieck 290"/>
                <p:cNvSpPr/>
                <p:nvPr/>
              </p:nvSpPr>
              <p:spPr>
                <a:xfrm>
                  <a:off x="8244332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2" name="Textfeld 291"/>
                <p:cNvSpPr txBox="1"/>
                <p:nvPr/>
              </p:nvSpPr>
              <p:spPr>
                <a:xfrm>
                  <a:off x="7986713" y="5326608"/>
                  <a:ext cx="747705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Create 1.2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80" name="Gruppieren 279"/>
              <p:cNvGrpSpPr/>
              <p:nvPr/>
            </p:nvGrpSpPr>
            <p:grpSpPr>
              <a:xfrm>
                <a:off x="727796" y="3850100"/>
                <a:ext cx="329703" cy="428705"/>
                <a:chOff x="7194625" y="5097958"/>
                <a:chExt cx="329703" cy="428705"/>
              </a:xfrm>
            </p:grpSpPr>
            <p:sp>
              <p:nvSpPr>
                <p:cNvPr id="289" name="Gleichschenkliges Dreieck 288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0" name="Textfeld 289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81" name="Gerade Verbindung 280"/>
              <p:cNvCxnSpPr>
                <a:stCxn id="285" idx="5"/>
              </p:cNvCxnSpPr>
              <p:nvPr/>
            </p:nvCxnSpPr>
            <p:spPr>
              <a:xfrm flipV="1">
                <a:off x="1346807" y="3728533"/>
                <a:ext cx="279811" cy="221768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2" name="Gruppieren 281"/>
              <p:cNvGrpSpPr/>
              <p:nvPr/>
            </p:nvGrpSpPr>
            <p:grpSpPr>
              <a:xfrm>
                <a:off x="1519883" y="4071868"/>
                <a:ext cx="747706" cy="428705"/>
                <a:chOff x="7986713" y="5097958"/>
                <a:chExt cx="747706" cy="428705"/>
              </a:xfrm>
            </p:grpSpPr>
            <p:sp>
              <p:nvSpPr>
                <p:cNvPr id="287" name="Gleichschenkliges Dreieck 286"/>
                <p:cNvSpPr/>
                <p:nvPr/>
              </p:nvSpPr>
              <p:spPr>
                <a:xfrm>
                  <a:off x="824433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8" name="Textfeld 287"/>
                <p:cNvSpPr txBox="1"/>
                <p:nvPr/>
              </p:nvSpPr>
              <p:spPr>
                <a:xfrm>
                  <a:off x="7986713" y="5326608"/>
                  <a:ext cx="747706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Kobuki 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83" name="Gerade Verbindung 282"/>
              <p:cNvCxnSpPr/>
              <p:nvPr/>
            </p:nvCxnSpPr>
            <p:spPr>
              <a:xfrm>
                <a:off x="1346807" y="3950301"/>
                <a:ext cx="279811" cy="221768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4" name="Gruppieren 283"/>
              <p:cNvGrpSpPr/>
              <p:nvPr/>
            </p:nvGrpSpPr>
            <p:grpSpPr>
              <a:xfrm>
                <a:off x="1123839" y="3850100"/>
                <a:ext cx="329703" cy="428705"/>
                <a:chOff x="7590668" y="5097958"/>
                <a:chExt cx="329703" cy="428705"/>
              </a:xfrm>
            </p:grpSpPr>
            <p:sp>
              <p:nvSpPr>
                <p:cNvPr id="285" name="Gleichschenkliges Dreieck 284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6" name="Textfeld 285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2" name="Ellipse 241"/>
            <p:cNvSpPr>
              <a:spLocks noChangeAspect="1"/>
            </p:cNvSpPr>
            <p:nvPr/>
          </p:nvSpPr>
          <p:spPr>
            <a:xfrm>
              <a:off x="995123" y="4927413"/>
              <a:ext cx="42839" cy="39847"/>
            </a:xfrm>
            <a:prstGeom prst="ellipse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1647545" y="4442750"/>
              <a:ext cx="35213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 smtClean="0"/>
                <a:t>TurtleBot</a:t>
              </a:r>
              <a:endParaRPr lang="de-DE" sz="420" b="1"/>
            </a:p>
          </p:txBody>
        </p:sp>
        <p:grpSp>
          <p:nvGrpSpPr>
            <p:cNvPr id="244" name="Gruppieren 243"/>
            <p:cNvGrpSpPr>
              <a:grpSpLocks noChangeAspect="1"/>
            </p:cNvGrpSpPr>
            <p:nvPr/>
          </p:nvGrpSpPr>
          <p:grpSpPr>
            <a:xfrm>
              <a:off x="1659487" y="4554601"/>
              <a:ext cx="332930" cy="235505"/>
              <a:chOff x="5401159" y="1953578"/>
              <a:chExt cx="1233074" cy="872241"/>
            </a:xfrm>
          </p:grpSpPr>
          <p:cxnSp>
            <p:nvCxnSpPr>
              <p:cNvPr id="263" name="Gerade Verbindung 262"/>
              <p:cNvCxnSpPr/>
              <p:nvPr/>
            </p:nvCxnSpPr>
            <p:spPr>
              <a:xfrm flipV="1">
                <a:off x="5627361" y="2053780"/>
                <a:ext cx="279811" cy="221769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 Verbindung 263"/>
              <p:cNvCxnSpPr/>
              <p:nvPr/>
            </p:nvCxnSpPr>
            <p:spPr>
              <a:xfrm>
                <a:off x="5627362" y="2275547"/>
                <a:ext cx="279811" cy="221768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5" name="Gruppieren 264"/>
              <p:cNvGrpSpPr/>
              <p:nvPr/>
            </p:nvGrpSpPr>
            <p:grpSpPr>
              <a:xfrm>
                <a:off x="5401159" y="2175346"/>
                <a:ext cx="329703" cy="428705"/>
                <a:chOff x="7194625" y="5097958"/>
                <a:chExt cx="329703" cy="428705"/>
              </a:xfrm>
            </p:grpSpPr>
            <p:sp>
              <p:nvSpPr>
                <p:cNvPr id="276" name="Textfeld 275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algn="ctr">
                    <a:defRPr sz="600" b="1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de-DE" sz="360"/>
                    <a:t>1.0</a:t>
                  </a:r>
                </a:p>
              </p:txBody>
            </p:sp>
            <p:sp>
              <p:nvSpPr>
                <p:cNvPr id="277" name="Gleichschenkliges Dreieck 276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66" name="Gruppieren 265"/>
              <p:cNvGrpSpPr/>
              <p:nvPr/>
            </p:nvGrpSpPr>
            <p:grpSpPr>
              <a:xfrm>
                <a:off x="5897170" y="1953578"/>
                <a:ext cx="329703" cy="428705"/>
                <a:chOff x="5897170" y="1953578"/>
                <a:chExt cx="329703" cy="428705"/>
              </a:xfrm>
            </p:grpSpPr>
            <p:sp>
              <p:nvSpPr>
                <p:cNvPr id="274" name="Gleichschenkliges Dreieck 273"/>
                <p:cNvSpPr/>
                <p:nvPr/>
              </p:nvSpPr>
              <p:spPr>
                <a:xfrm>
                  <a:off x="5945788" y="195357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5" name="Textfeld 274"/>
                <p:cNvSpPr txBox="1"/>
                <p:nvPr/>
              </p:nvSpPr>
              <p:spPr>
                <a:xfrm>
                  <a:off x="5897170" y="218222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267" name="Gerade Verbindung 266"/>
              <p:cNvCxnSpPr>
                <a:stCxn id="271" idx="5"/>
                <a:endCxn id="272" idx="1"/>
              </p:cNvCxnSpPr>
              <p:nvPr/>
            </p:nvCxnSpPr>
            <p:spPr>
              <a:xfrm>
                <a:off x="6120138" y="2497315"/>
                <a:ext cx="291127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uppieren 267"/>
              <p:cNvGrpSpPr/>
              <p:nvPr/>
            </p:nvGrpSpPr>
            <p:grpSpPr>
              <a:xfrm>
                <a:off x="6304530" y="2397114"/>
                <a:ext cx="329703" cy="428705"/>
                <a:chOff x="6304530" y="2397114"/>
                <a:chExt cx="329703" cy="428705"/>
              </a:xfrm>
            </p:grpSpPr>
            <p:sp>
              <p:nvSpPr>
                <p:cNvPr id="272" name="Gleichschenkliges Dreieck 271"/>
                <p:cNvSpPr/>
                <p:nvPr/>
              </p:nvSpPr>
              <p:spPr>
                <a:xfrm>
                  <a:off x="6353148" y="2397114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3" name="Textfeld 272"/>
                <p:cNvSpPr txBox="1"/>
                <p:nvPr/>
              </p:nvSpPr>
              <p:spPr>
                <a:xfrm>
                  <a:off x="6304530" y="2625764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2.1</a:t>
                  </a:r>
                </a:p>
              </p:txBody>
            </p:sp>
          </p:grpSp>
          <p:grpSp>
            <p:nvGrpSpPr>
              <p:cNvPr id="269" name="Gruppieren 268"/>
              <p:cNvGrpSpPr/>
              <p:nvPr/>
            </p:nvGrpSpPr>
            <p:grpSpPr>
              <a:xfrm>
                <a:off x="5897170" y="2397114"/>
                <a:ext cx="329703" cy="428705"/>
                <a:chOff x="5897170" y="2397114"/>
                <a:chExt cx="329703" cy="428705"/>
              </a:xfrm>
            </p:grpSpPr>
            <p:sp>
              <p:nvSpPr>
                <p:cNvPr id="270" name="Textfeld 269"/>
                <p:cNvSpPr txBox="1"/>
                <p:nvPr/>
              </p:nvSpPr>
              <p:spPr>
                <a:xfrm>
                  <a:off x="5897170" y="2625764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2.0</a:t>
                  </a:r>
                </a:p>
              </p:txBody>
            </p:sp>
            <p:sp>
              <p:nvSpPr>
                <p:cNvPr id="271" name="Gleichschenkliges Dreieck 270"/>
                <p:cNvSpPr/>
                <p:nvPr/>
              </p:nvSpPr>
              <p:spPr>
                <a:xfrm>
                  <a:off x="5945788" y="2397114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245" name="Textfeld 244"/>
            <p:cNvSpPr txBox="1">
              <a:spLocks noChangeAspect="1"/>
            </p:cNvSpPr>
            <p:nvPr/>
          </p:nvSpPr>
          <p:spPr>
            <a:xfrm>
              <a:off x="2780511" y="5183676"/>
              <a:ext cx="106472" cy="63077"/>
            </a:xfrm>
            <a:prstGeom prst="rect">
              <a:avLst/>
            </a:prstGeom>
            <a:noFill/>
          </p:spPr>
          <p:txBody>
            <a:bodyPr wrap="none" lIns="0" tIns="18000" rIns="0" bIns="0" rtlCol="0">
              <a:noAutofit/>
            </a:bodyPr>
            <a:lstStyle/>
            <a:p>
              <a:r>
                <a:rPr lang="de-DE" sz="420" b="1" smtClean="0">
                  <a:solidFill>
                    <a:srgbClr val="000000"/>
                  </a:solidFill>
                </a:rPr>
                <a:t>[1..3]</a:t>
              </a:r>
              <a:endParaRPr lang="de-DE" sz="420" b="1">
                <a:solidFill>
                  <a:srgbClr val="000000"/>
                </a:solidFill>
              </a:endParaRPr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2562694" y="4948728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Detection</a:t>
              </a:r>
            </a:p>
          </p:txBody>
        </p:sp>
        <p:grpSp>
          <p:nvGrpSpPr>
            <p:cNvPr id="247" name="Gruppieren 246"/>
            <p:cNvGrpSpPr>
              <a:grpSpLocks noChangeAspect="1"/>
            </p:cNvGrpSpPr>
            <p:nvPr/>
          </p:nvGrpSpPr>
          <p:grpSpPr>
            <a:xfrm>
              <a:off x="2574636" y="5060579"/>
              <a:ext cx="195952" cy="115750"/>
              <a:chOff x="6799536" y="4221691"/>
              <a:chExt cx="725746" cy="428705"/>
            </a:xfrm>
          </p:grpSpPr>
          <p:cxnSp>
            <p:nvCxnSpPr>
              <p:cNvPr id="256" name="Gerade Verbindung 255"/>
              <p:cNvCxnSpPr>
                <a:stCxn id="259" idx="5"/>
                <a:endCxn id="261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7" name="Gruppieren 256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261" name="Gleichschenkliges Dreieck 260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2" name="Textfeld 261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58" name="Gruppieren 257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259" name="Gleichschenkliges Dreieck 258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0" name="Textfeld 259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8" name="Ellipse 247"/>
            <p:cNvSpPr>
              <a:spLocks noChangeAspect="1"/>
            </p:cNvSpPr>
            <p:nvPr/>
          </p:nvSpPr>
          <p:spPr>
            <a:xfrm>
              <a:off x="2703419" y="4928804"/>
              <a:ext cx="42839" cy="3984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AEAED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>
              <a:spLocks noChangeAspect="1"/>
            </p:cNvSpPr>
            <p:nvPr/>
          </p:nvSpPr>
          <p:spPr>
            <a:xfrm>
              <a:off x="1980478" y="4948728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Webservice</a:t>
              </a:r>
            </a:p>
          </p:txBody>
        </p:sp>
        <p:sp>
          <p:nvSpPr>
            <p:cNvPr id="250" name="Ellipse 249"/>
            <p:cNvSpPr>
              <a:spLocks noChangeAspect="1"/>
            </p:cNvSpPr>
            <p:nvPr/>
          </p:nvSpPr>
          <p:spPr>
            <a:xfrm>
              <a:off x="2122442" y="4928804"/>
              <a:ext cx="42839" cy="3984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AEAED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252" name="Gruppieren 251"/>
            <p:cNvGrpSpPr>
              <a:grpSpLocks noChangeAspect="1"/>
            </p:cNvGrpSpPr>
            <p:nvPr/>
          </p:nvGrpSpPr>
          <p:grpSpPr>
            <a:xfrm>
              <a:off x="799171" y="5583393"/>
              <a:ext cx="89020" cy="115750"/>
              <a:chOff x="7194625" y="5097958"/>
              <a:chExt cx="329703" cy="428705"/>
            </a:xfrm>
          </p:grpSpPr>
          <p:sp>
            <p:nvSpPr>
              <p:cNvPr id="254" name="Gleichschenkliges Dreieck 253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  <a:ln w="762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55" name="Textfeld 254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360" b="1" smtClean="0">
                    <a:solidFill>
                      <a:srgbClr val="000000"/>
                    </a:solidFill>
                  </a:rPr>
                  <a:t>1.0</a:t>
                </a:r>
                <a:endParaRPr lang="de-DE" sz="36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uppieren 7"/>
          <p:cNvGrpSpPr/>
          <p:nvPr/>
        </p:nvGrpSpPr>
        <p:grpSpPr>
          <a:xfrm>
            <a:off x="2877356" y="4884590"/>
            <a:ext cx="2126305" cy="1296162"/>
            <a:chOff x="3131128" y="4633754"/>
            <a:chExt cx="2126305" cy="1296162"/>
          </a:xfrm>
        </p:grpSpPr>
        <p:sp>
          <p:nvSpPr>
            <p:cNvPr id="19" name="Rechteck 18"/>
            <p:cNvSpPr>
              <a:spLocks noChangeAspect="1"/>
            </p:cNvSpPr>
            <p:nvPr/>
          </p:nvSpPr>
          <p:spPr>
            <a:xfrm>
              <a:off x="3131128" y="5139874"/>
              <a:ext cx="465984" cy="380619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>
              <a:spLocks noChangeAspect="1"/>
            </p:cNvSpPr>
            <p:nvPr/>
          </p:nvSpPr>
          <p:spPr>
            <a:xfrm>
              <a:off x="4194804" y="5662454"/>
              <a:ext cx="352826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>
              <a:spLocks noChangeAspect="1"/>
            </p:cNvSpPr>
            <p:nvPr/>
          </p:nvSpPr>
          <p:spPr>
            <a:xfrm>
              <a:off x="4900492" y="5139874"/>
              <a:ext cx="356941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>
              <a:spLocks noChangeAspect="1"/>
            </p:cNvSpPr>
            <p:nvPr/>
          </p:nvSpPr>
          <p:spPr>
            <a:xfrm>
              <a:off x="4320305" y="5139874"/>
              <a:ext cx="356941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>
              <a:spLocks noChangeAspect="1"/>
            </p:cNvSpPr>
            <p:nvPr/>
          </p:nvSpPr>
          <p:spPr>
            <a:xfrm>
              <a:off x="3984949" y="4633754"/>
              <a:ext cx="387802" cy="380619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>
              <a:spLocks noChangeAspect="1"/>
            </p:cNvSpPr>
            <p:nvPr/>
          </p:nvSpPr>
          <p:spPr>
            <a:xfrm>
              <a:off x="3727774" y="5139874"/>
              <a:ext cx="465984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>
              <a:spLocks noChangeAspect="1"/>
            </p:cNvSpPr>
            <p:nvPr/>
          </p:nvSpPr>
          <p:spPr>
            <a:xfrm>
              <a:off x="3131128" y="5662454"/>
              <a:ext cx="352826" cy="267462"/>
            </a:xfrm>
            <a:prstGeom prst="rect">
              <a:avLst/>
            </a:prstGeom>
            <a:gradFill>
              <a:gsLst>
                <a:gs pos="99583">
                  <a:schemeClr val="accent1"/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 w="762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29" name="Gerade Verbindung 28"/>
            <p:cNvCxnSpPr>
              <a:cxnSpLocks noChangeAspect="1"/>
              <a:stCxn id="48" idx="2"/>
            </p:cNvCxnSpPr>
            <p:nvPr/>
          </p:nvCxnSpPr>
          <p:spPr>
            <a:xfrm>
              <a:off x="4180266" y="5000535"/>
              <a:ext cx="901223" cy="155561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>
              <a:cxnSpLocks noChangeAspect="1"/>
              <a:stCxn id="48" idx="2"/>
              <a:endCxn id="69" idx="0"/>
            </p:cNvCxnSpPr>
            <p:nvPr/>
          </p:nvCxnSpPr>
          <p:spPr>
            <a:xfrm flipH="1">
              <a:off x="3961767" y="5000535"/>
              <a:ext cx="218500" cy="155561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>
              <a:cxnSpLocks noChangeAspect="1"/>
              <a:stCxn id="48" idx="2"/>
              <a:endCxn id="72" idx="0"/>
            </p:cNvCxnSpPr>
            <p:nvPr/>
          </p:nvCxnSpPr>
          <p:spPr>
            <a:xfrm flipH="1">
              <a:off x="3363686" y="5000535"/>
              <a:ext cx="816580" cy="155375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>
              <a:cxnSpLocks noChangeAspect="1"/>
              <a:stCxn id="56" idx="0"/>
            </p:cNvCxnSpPr>
            <p:nvPr/>
          </p:nvCxnSpPr>
          <p:spPr>
            <a:xfrm flipV="1">
              <a:off x="4726397" y="5391044"/>
              <a:ext cx="355093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>
              <a:cxnSpLocks noChangeAspect="1"/>
              <a:stCxn id="53" idx="0"/>
            </p:cNvCxnSpPr>
            <p:nvPr/>
          </p:nvCxnSpPr>
          <p:spPr>
            <a:xfrm flipV="1">
              <a:off x="5081490" y="5391044"/>
              <a:ext cx="0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>
              <a:cxnSpLocks noChangeAspect="1"/>
              <a:endCxn id="58" idx="0"/>
            </p:cNvCxnSpPr>
            <p:nvPr/>
          </p:nvCxnSpPr>
          <p:spPr>
            <a:xfrm flipH="1">
              <a:off x="4371304" y="5391044"/>
              <a:ext cx="710186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>
              <a:cxnSpLocks noChangeAspect="1"/>
              <a:stCxn id="64" idx="0"/>
              <a:endCxn id="50" idx="2"/>
            </p:cNvCxnSpPr>
            <p:nvPr/>
          </p:nvCxnSpPr>
          <p:spPr>
            <a:xfrm flipV="1">
              <a:off x="3661118" y="5391044"/>
              <a:ext cx="300649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>
              <a:cxnSpLocks noChangeAspect="1"/>
              <a:stCxn id="61" idx="0"/>
              <a:endCxn id="50" idx="2"/>
            </p:cNvCxnSpPr>
            <p:nvPr/>
          </p:nvCxnSpPr>
          <p:spPr>
            <a:xfrm flipH="1" flipV="1">
              <a:off x="3961767" y="5391044"/>
              <a:ext cx="54444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>
              <a:cxnSpLocks noChangeAspect="1"/>
              <a:stCxn id="50" idx="2"/>
              <a:endCxn id="67" idx="0"/>
            </p:cNvCxnSpPr>
            <p:nvPr/>
          </p:nvCxnSpPr>
          <p:spPr>
            <a:xfrm flipH="1">
              <a:off x="3306026" y="5391044"/>
              <a:ext cx="655742" cy="287866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>
              <a:cxnSpLocks noChangeAspect="1"/>
              <a:stCxn id="48" idx="2"/>
              <a:endCxn id="81" idx="0"/>
            </p:cNvCxnSpPr>
            <p:nvPr/>
          </p:nvCxnSpPr>
          <p:spPr>
            <a:xfrm>
              <a:off x="4180266" y="5000535"/>
              <a:ext cx="319007" cy="155561"/>
            </a:xfrm>
            <a:prstGeom prst="line">
              <a:avLst/>
            </a:prstGeom>
            <a:ln w="952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>
              <a:spLocks noChangeAspect="1"/>
            </p:cNvSpPr>
            <p:nvPr/>
          </p:nvSpPr>
          <p:spPr>
            <a:xfrm>
              <a:off x="3143881" y="5155910"/>
              <a:ext cx="439610" cy="350417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0" name="Rechteck 39"/>
            <p:cNvSpPr>
              <a:spLocks noChangeAspect="1"/>
            </p:cNvSpPr>
            <p:nvPr/>
          </p:nvSpPr>
          <p:spPr>
            <a:xfrm>
              <a:off x="3360730" y="5375104"/>
              <a:ext cx="222513" cy="131222"/>
            </a:xfrm>
            <a:prstGeom prst="rect">
              <a:avLst/>
            </a:prstGeom>
            <a:gradFill>
              <a:gsLst>
                <a:gs pos="99583">
                  <a:srgbClr val="F4740A"/>
                </a:gs>
                <a:gs pos="50000">
                  <a:schemeClr val="accent4"/>
                </a:gs>
                <a:gs pos="0">
                  <a:srgbClr val="FBBA79"/>
                </a:gs>
              </a:gsLst>
              <a:lin ang="5400000" scaled="0"/>
            </a:gradFill>
            <a:ln w="762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b="1">
                <a:solidFill>
                  <a:srgbClr val="000000"/>
                </a:solidFill>
              </a:endParaRPr>
            </a:p>
          </p:txBody>
        </p:sp>
        <p:sp>
          <p:nvSpPr>
            <p:cNvPr id="41" name="Rechteck 40"/>
            <p:cNvSpPr>
              <a:spLocks noChangeAspect="1"/>
            </p:cNvSpPr>
            <p:nvPr/>
          </p:nvSpPr>
          <p:spPr>
            <a:xfrm>
              <a:off x="4209160" y="5678910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>
              <a:spLocks noChangeAspect="1"/>
            </p:cNvSpPr>
            <p:nvPr/>
          </p:nvSpPr>
          <p:spPr>
            <a:xfrm>
              <a:off x="4207801" y="5766187"/>
              <a:ext cx="110447" cy="147672"/>
            </a:xfrm>
            <a:prstGeom prst="rect">
              <a:avLst/>
            </a:prstGeom>
            <a:gradFill>
              <a:gsLst>
                <a:gs pos="99583">
                  <a:srgbClr val="F4740A"/>
                </a:gs>
                <a:gs pos="50000">
                  <a:schemeClr val="accent4"/>
                </a:gs>
                <a:gs pos="0">
                  <a:srgbClr val="FBBA79"/>
                </a:gs>
              </a:gsLst>
              <a:lin ang="5400000" scaled="0"/>
            </a:gradFill>
            <a:ln w="762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b="1">
                <a:solidFill>
                  <a:srgbClr val="000000"/>
                </a:solidFill>
              </a:endParaRPr>
            </a:p>
          </p:txBody>
        </p:sp>
        <p:sp>
          <p:nvSpPr>
            <p:cNvPr id="43" name="Rechteck 42"/>
            <p:cNvSpPr>
              <a:spLocks noChangeAspect="1"/>
            </p:cNvSpPr>
            <p:nvPr/>
          </p:nvSpPr>
          <p:spPr>
            <a:xfrm>
              <a:off x="4919346" y="5156096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4" name="Rechteck 43"/>
            <p:cNvSpPr>
              <a:spLocks noChangeAspect="1"/>
            </p:cNvSpPr>
            <p:nvPr/>
          </p:nvSpPr>
          <p:spPr>
            <a:xfrm>
              <a:off x="5029291" y="5243372"/>
              <a:ext cx="110447" cy="147672"/>
            </a:xfrm>
            <a:prstGeom prst="rect">
              <a:avLst/>
            </a:prstGeom>
            <a:gradFill>
              <a:gsLst>
                <a:gs pos="99583">
                  <a:srgbClr val="F4740A"/>
                </a:gs>
                <a:gs pos="50000">
                  <a:schemeClr val="accent4"/>
                </a:gs>
                <a:gs pos="0">
                  <a:srgbClr val="FBBA79"/>
                </a:gs>
              </a:gsLst>
              <a:lin ang="5400000" scaled="0"/>
            </a:gradFill>
            <a:ln w="762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b="1">
                <a:solidFill>
                  <a:srgbClr val="000000"/>
                </a:solidFill>
              </a:endParaRPr>
            </a:p>
          </p:txBody>
        </p:sp>
        <p:sp>
          <p:nvSpPr>
            <p:cNvPr id="45" name="Rechteck 44"/>
            <p:cNvSpPr>
              <a:spLocks noChangeAspect="1"/>
            </p:cNvSpPr>
            <p:nvPr/>
          </p:nvSpPr>
          <p:spPr>
            <a:xfrm>
              <a:off x="4337130" y="5156096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>
              <a:spLocks noChangeAspect="1"/>
            </p:cNvSpPr>
            <p:nvPr/>
          </p:nvSpPr>
          <p:spPr>
            <a:xfrm>
              <a:off x="4447047" y="5243372"/>
              <a:ext cx="110447" cy="147672"/>
            </a:xfrm>
            <a:prstGeom prst="rect">
              <a:avLst/>
            </a:prstGeom>
            <a:gradFill>
              <a:gsLst>
                <a:gs pos="99583">
                  <a:srgbClr val="F4740A"/>
                </a:gs>
                <a:gs pos="50000">
                  <a:schemeClr val="accent4"/>
                </a:gs>
                <a:gs pos="0">
                  <a:srgbClr val="FBBA79"/>
                </a:gs>
              </a:gsLst>
              <a:lin ang="5400000" scaled="0"/>
            </a:gradFill>
            <a:ln w="762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b="1">
                <a:solidFill>
                  <a:srgbClr val="000000"/>
                </a:solidFill>
              </a:endParaRPr>
            </a:p>
          </p:txBody>
        </p:sp>
        <p:grpSp>
          <p:nvGrpSpPr>
            <p:cNvPr id="47" name="Gruppieren 46"/>
            <p:cNvGrpSpPr>
              <a:grpSpLocks noChangeAspect="1"/>
            </p:cNvGrpSpPr>
            <p:nvPr/>
          </p:nvGrpSpPr>
          <p:grpSpPr>
            <a:xfrm>
              <a:off x="4349071" y="5267947"/>
              <a:ext cx="195952" cy="115750"/>
              <a:chOff x="6799536" y="4221691"/>
              <a:chExt cx="725746" cy="428705"/>
            </a:xfrm>
          </p:grpSpPr>
          <p:cxnSp>
            <p:nvCxnSpPr>
              <p:cNvPr id="182" name="Gerade Verbindung 181"/>
              <p:cNvCxnSpPr>
                <a:stCxn id="185" idx="5"/>
                <a:endCxn id="187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" name="Gruppieren 182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87" name="Gleichschenkliges Dreieck 186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Textfeld 187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4" name="Gruppieren 183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85" name="Gleichschenkliges Dreieck 184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Textfeld 185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8" name="Rechteck 47"/>
            <p:cNvSpPr>
              <a:spLocks noChangeAspect="1"/>
            </p:cNvSpPr>
            <p:nvPr/>
          </p:nvSpPr>
          <p:spPr>
            <a:xfrm>
              <a:off x="4004197" y="4650118"/>
              <a:ext cx="352139" cy="350417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>
              <a:spLocks noChangeAspect="1"/>
            </p:cNvSpPr>
            <p:nvPr/>
          </p:nvSpPr>
          <p:spPr>
            <a:xfrm>
              <a:off x="4245858" y="4852863"/>
              <a:ext cx="110447" cy="147672"/>
            </a:xfrm>
            <a:prstGeom prst="rect">
              <a:avLst/>
            </a:prstGeom>
            <a:gradFill>
              <a:gsLst>
                <a:gs pos="99583">
                  <a:srgbClr val="F4740A"/>
                </a:gs>
                <a:gs pos="50000">
                  <a:schemeClr val="accent4"/>
                </a:gs>
                <a:gs pos="0">
                  <a:srgbClr val="FBBA79"/>
                </a:gs>
              </a:gsLst>
              <a:lin ang="5400000" scaled="0"/>
            </a:gradFill>
            <a:ln w="762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b="1">
                <a:solidFill>
                  <a:srgbClr val="000000"/>
                </a:solidFill>
              </a:endParaRPr>
            </a:p>
          </p:txBody>
        </p:sp>
        <p:sp>
          <p:nvSpPr>
            <p:cNvPr id="50" name="Rechteck 49"/>
            <p:cNvSpPr>
              <a:spLocks noChangeAspect="1"/>
            </p:cNvSpPr>
            <p:nvPr/>
          </p:nvSpPr>
          <p:spPr>
            <a:xfrm>
              <a:off x="3745179" y="5156096"/>
              <a:ext cx="433177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51" name="Rechteck 50"/>
            <p:cNvSpPr>
              <a:spLocks noChangeAspect="1"/>
            </p:cNvSpPr>
            <p:nvPr/>
          </p:nvSpPr>
          <p:spPr>
            <a:xfrm>
              <a:off x="4069819" y="5243372"/>
              <a:ext cx="110447" cy="147672"/>
            </a:xfrm>
            <a:prstGeom prst="rect">
              <a:avLst/>
            </a:prstGeom>
            <a:gradFill>
              <a:gsLst>
                <a:gs pos="99583">
                  <a:srgbClr val="F4740A"/>
                </a:gs>
                <a:gs pos="50000">
                  <a:schemeClr val="accent4"/>
                </a:gs>
                <a:gs pos="0">
                  <a:srgbClr val="FBBA79"/>
                </a:gs>
              </a:gsLst>
              <a:lin ang="5400000" scaled="0"/>
            </a:gradFill>
            <a:ln w="762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b="1">
                <a:solidFill>
                  <a:srgbClr val="000000"/>
                </a:solidFill>
              </a:endParaRPr>
            </a:p>
          </p:txBody>
        </p:sp>
        <p:sp>
          <p:nvSpPr>
            <p:cNvPr id="52" name="Rechteck 51"/>
            <p:cNvSpPr/>
            <p:nvPr/>
          </p:nvSpPr>
          <p:spPr>
            <a:xfrm>
              <a:off x="4919345" y="5678910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54" name="Gruppieren 53"/>
            <p:cNvGrpSpPr/>
            <p:nvPr/>
          </p:nvGrpSpPr>
          <p:grpSpPr>
            <a:xfrm>
              <a:off x="4931287" y="5790761"/>
              <a:ext cx="302883" cy="115750"/>
              <a:chOff x="6799536" y="4221691"/>
              <a:chExt cx="1121790" cy="428705"/>
            </a:xfrm>
          </p:grpSpPr>
          <p:cxnSp>
            <p:nvCxnSpPr>
              <p:cNvPr id="171" name="Gerade Verbindung 170"/>
              <p:cNvCxnSpPr>
                <a:stCxn id="176" idx="5"/>
                <a:endCxn id="178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Gerade Verbindung 171"/>
              <p:cNvCxnSpPr>
                <a:stCxn id="178" idx="5"/>
                <a:endCxn id="180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3" name="Gruppieren 172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180" name="Gleichschenkliges Dreieck 179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1" name="Textfeld 180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4" name="Gruppieren 173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78" name="Gleichschenkliges Dreieck 177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Textfeld 178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0.9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5" name="Gruppieren 174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76" name="Gleichschenkliges Dreieck 175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Textfeld 176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0.8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Rechteck 54"/>
            <p:cNvSpPr/>
            <p:nvPr/>
          </p:nvSpPr>
          <p:spPr>
            <a:xfrm>
              <a:off x="4564252" y="5678910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57" name="Gruppieren 56"/>
            <p:cNvGrpSpPr/>
            <p:nvPr/>
          </p:nvGrpSpPr>
          <p:grpSpPr>
            <a:xfrm>
              <a:off x="4576194" y="5790761"/>
              <a:ext cx="302883" cy="115750"/>
              <a:chOff x="6799536" y="4221691"/>
              <a:chExt cx="1121790" cy="428705"/>
            </a:xfrm>
          </p:grpSpPr>
          <p:cxnSp>
            <p:nvCxnSpPr>
              <p:cNvPr id="160" name="Gerade Verbindung 159"/>
              <p:cNvCxnSpPr>
                <a:stCxn id="165" idx="5"/>
                <a:endCxn id="167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 Verbindung 160"/>
              <p:cNvCxnSpPr>
                <a:stCxn id="167" idx="5"/>
                <a:endCxn id="169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" name="Gruppieren 161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169" name="Gleichschenkliges Dreieck 168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Textfeld 169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2.2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3" name="Gruppieren 162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67" name="Gleichschenkliges Dreieck 166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Textfeld 167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4" name="Gruppieren 163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65" name="Gleichschenkliges Dreieck 164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Textfeld 165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59" name="Gruppieren 58"/>
            <p:cNvGrpSpPr>
              <a:grpSpLocks noChangeAspect="1"/>
            </p:cNvGrpSpPr>
            <p:nvPr/>
          </p:nvGrpSpPr>
          <p:grpSpPr>
            <a:xfrm>
              <a:off x="4221101" y="5790761"/>
              <a:ext cx="89020" cy="115750"/>
              <a:chOff x="7194625" y="5097958"/>
              <a:chExt cx="329703" cy="428705"/>
            </a:xfrm>
          </p:grpSpPr>
          <p:sp>
            <p:nvSpPr>
              <p:cNvPr id="158" name="Gleichschenkliges Dreieck 157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  <a:ln w="762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159" name="Textfeld 158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360" b="1" smtClean="0">
                    <a:solidFill>
                      <a:srgbClr val="000000"/>
                    </a:solidFill>
                  </a:rPr>
                  <a:t>1.0</a:t>
                </a:r>
                <a:endParaRPr lang="de-DE" sz="36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" name="Rechteck 59"/>
            <p:cNvSpPr/>
            <p:nvPr/>
          </p:nvSpPr>
          <p:spPr>
            <a:xfrm>
              <a:off x="3854067" y="5678910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62" name="Gruppieren 61"/>
            <p:cNvGrpSpPr/>
            <p:nvPr/>
          </p:nvGrpSpPr>
          <p:grpSpPr>
            <a:xfrm>
              <a:off x="3866009" y="5790761"/>
              <a:ext cx="302883" cy="115750"/>
              <a:chOff x="6799536" y="4221691"/>
              <a:chExt cx="1121790" cy="428705"/>
            </a:xfrm>
          </p:grpSpPr>
          <p:cxnSp>
            <p:nvCxnSpPr>
              <p:cNvPr id="147" name="Gerade Verbindung 146"/>
              <p:cNvCxnSpPr>
                <a:stCxn id="152" idx="5"/>
                <a:endCxn id="154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Gerade Verbindung 147"/>
              <p:cNvCxnSpPr>
                <a:stCxn id="154" idx="5"/>
                <a:endCxn id="156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9" name="Gruppieren 148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156" name="Gleichschenkliges Dreieck 155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7" name="Textfeld 156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</a:t>
                  </a:r>
                  <a:r>
                    <a:rPr lang="de-DE" sz="360" b="1" smtClean="0">
                      <a:solidFill>
                        <a:srgbClr val="000000"/>
                      </a:solidFill>
                    </a:rPr>
                    <a:t>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0" name="Gruppieren 149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54" name="Gleichschenkliges Dreieck 153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5" name="Textfeld 154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51" name="Gruppieren 150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52" name="Gleichschenkliges Dreieck 151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Textfeld 152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3" name="Rechteck 62"/>
            <p:cNvSpPr/>
            <p:nvPr/>
          </p:nvSpPr>
          <p:spPr>
            <a:xfrm>
              <a:off x="3498974" y="5678910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65" name="Gruppieren 64"/>
            <p:cNvGrpSpPr/>
            <p:nvPr/>
          </p:nvGrpSpPr>
          <p:grpSpPr>
            <a:xfrm>
              <a:off x="3510915" y="5790761"/>
              <a:ext cx="195952" cy="115750"/>
              <a:chOff x="6799536" y="4221691"/>
              <a:chExt cx="725746" cy="428705"/>
            </a:xfrm>
          </p:grpSpPr>
          <p:cxnSp>
            <p:nvCxnSpPr>
              <p:cNvPr id="140" name="Gerade Verbindung 139"/>
              <p:cNvCxnSpPr>
                <a:stCxn id="143" idx="5"/>
                <a:endCxn id="145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1" name="Gruppieren 140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45" name="Gleichschenkliges Dreieck 144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Textfeld 145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2" name="Gruppieren 141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43" name="Gleichschenkliges Dreieck 142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4" name="Textfeld 143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66" name="Rechteck 65"/>
            <p:cNvSpPr>
              <a:spLocks noChangeAspect="1"/>
            </p:cNvSpPr>
            <p:nvPr/>
          </p:nvSpPr>
          <p:spPr>
            <a:xfrm>
              <a:off x="3143881" y="5678910"/>
              <a:ext cx="324289" cy="234949"/>
            </a:xfrm>
            <a:prstGeom prst="rect">
              <a:avLst/>
            </a:prstGeom>
            <a:ln w="7620"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68" name="Textfeld 67"/>
            <p:cNvSpPr txBox="1">
              <a:spLocks noChangeAspect="1"/>
            </p:cNvSpPr>
            <p:nvPr/>
          </p:nvSpPr>
          <p:spPr>
            <a:xfrm>
              <a:off x="4071884" y="5391044"/>
              <a:ext cx="106472" cy="63077"/>
            </a:xfrm>
            <a:prstGeom prst="rect">
              <a:avLst/>
            </a:prstGeom>
            <a:noFill/>
          </p:spPr>
          <p:txBody>
            <a:bodyPr wrap="none" lIns="0" tIns="18000" rIns="0" bIns="0" rtlCol="0">
              <a:noAutofit/>
            </a:bodyPr>
            <a:lstStyle/>
            <a:p>
              <a:r>
                <a:rPr lang="de-DE" sz="420" b="1" smtClean="0">
                  <a:solidFill>
                    <a:srgbClr val="000000"/>
                  </a:solidFill>
                </a:rPr>
                <a:t>[1..</a:t>
              </a:r>
              <a:r>
                <a:rPr lang="de-DE" sz="420" b="1">
                  <a:solidFill>
                    <a:srgbClr val="000000"/>
                  </a:solidFill>
                </a:rPr>
                <a:t>1</a:t>
              </a:r>
              <a:r>
                <a:rPr lang="de-DE" sz="420" b="1" smtClean="0">
                  <a:solidFill>
                    <a:srgbClr val="000000"/>
                  </a:solidFill>
                </a:rPr>
                <a:t>]</a:t>
              </a:r>
              <a:endParaRPr lang="de-DE" sz="420" b="1">
                <a:solidFill>
                  <a:srgbClr val="000000"/>
                </a:solidFill>
              </a:endParaRPr>
            </a:p>
          </p:txBody>
        </p:sp>
        <p:grpSp>
          <p:nvGrpSpPr>
            <p:cNvPr id="71" name="Gruppieren 70"/>
            <p:cNvGrpSpPr>
              <a:grpSpLocks noChangeAspect="1"/>
            </p:cNvGrpSpPr>
            <p:nvPr/>
          </p:nvGrpSpPr>
          <p:grpSpPr>
            <a:xfrm>
              <a:off x="3757120" y="5267947"/>
              <a:ext cx="411519" cy="115750"/>
              <a:chOff x="1606932" y="3334013"/>
              <a:chExt cx="1524145" cy="428705"/>
            </a:xfrm>
          </p:grpSpPr>
          <p:cxnSp>
            <p:nvCxnSpPr>
              <p:cNvPr id="125" name="Gerade Verbindung 124"/>
              <p:cNvCxnSpPr>
                <a:stCxn id="138" idx="5"/>
                <a:endCxn id="132" idx="1"/>
              </p:cNvCxnSpPr>
              <p:nvPr/>
            </p:nvCxnSpPr>
            <p:spPr>
              <a:xfrm>
                <a:off x="1829902" y="3434213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uppieren 125"/>
              <p:cNvGrpSpPr/>
              <p:nvPr/>
            </p:nvGrpSpPr>
            <p:grpSpPr>
              <a:xfrm>
                <a:off x="1606932" y="3334013"/>
                <a:ext cx="329703" cy="428705"/>
                <a:chOff x="7194625" y="5097958"/>
                <a:chExt cx="329703" cy="428705"/>
              </a:xfrm>
            </p:grpSpPr>
            <p:sp>
              <p:nvSpPr>
                <p:cNvPr id="138" name="Gleichschenkliges Dreieck 137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Textfeld 138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27" name="Gerade Verbindung 126"/>
              <p:cNvCxnSpPr>
                <a:stCxn id="132" idx="5"/>
                <a:endCxn id="134" idx="1"/>
              </p:cNvCxnSpPr>
              <p:nvPr/>
            </p:nvCxnSpPr>
            <p:spPr>
              <a:xfrm>
                <a:off x="2225943" y="3434214"/>
                <a:ext cx="286122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/>
              <p:cNvCxnSpPr>
                <a:stCxn id="134" idx="5"/>
                <a:endCxn id="136" idx="1"/>
              </p:cNvCxnSpPr>
              <p:nvPr/>
            </p:nvCxnSpPr>
            <p:spPr>
              <a:xfrm>
                <a:off x="2628298" y="3434214"/>
                <a:ext cx="279811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uppieren 128"/>
              <p:cNvGrpSpPr/>
              <p:nvPr/>
            </p:nvGrpSpPr>
            <p:grpSpPr>
              <a:xfrm>
                <a:off x="2801374" y="3334013"/>
                <a:ext cx="329703" cy="428705"/>
                <a:chOff x="2801374" y="3334013"/>
                <a:chExt cx="329703" cy="428705"/>
              </a:xfrm>
            </p:grpSpPr>
            <p:sp>
              <p:nvSpPr>
                <p:cNvPr id="136" name="Gleichschenkliges Dreieck 135"/>
                <p:cNvSpPr/>
                <p:nvPr/>
              </p:nvSpPr>
              <p:spPr>
                <a:xfrm>
                  <a:off x="2849992" y="3334013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Textfeld 136"/>
                <p:cNvSpPr txBox="1"/>
                <p:nvPr/>
              </p:nvSpPr>
              <p:spPr>
                <a:xfrm>
                  <a:off x="2801374" y="3562663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</a:t>
                  </a:r>
                  <a:r>
                    <a:rPr lang="de-DE" sz="360" b="1" smtClean="0">
                      <a:solidFill>
                        <a:srgbClr val="000000"/>
                      </a:solidFill>
                    </a:rPr>
                    <a:t>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0" name="Gruppieren 129"/>
              <p:cNvGrpSpPr/>
              <p:nvPr/>
            </p:nvGrpSpPr>
            <p:grpSpPr>
              <a:xfrm>
                <a:off x="2405330" y="3334013"/>
                <a:ext cx="329703" cy="428705"/>
                <a:chOff x="2405330" y="3334013"/>
                <a:chExt cx="329703" cy="428705"/>
              </a:xfrm>
            </p:grpSpPr>
            <p:sp>
              <p:nvSpPr>
                <p:cNvPr id="134" name="Gleichschenkliges Dreieck 133"/>
                <p:cNvSpPr/>
                <p:nvPr/>
              </p:nvSpPr>
              <p:spPr>
                <a:xfrm>
                  <a:off x="2453948" y="3334013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5" name="Textfeld 134"/>
                <p:cNvSpPr txBox="1"/>
                <p:nvPr/>
              </p:nvSpPr>
              <p:spPr>
                <a:xfrm>
                  <a:off x="2405330" y="3562663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1.2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1" name="Gruppieren 130"/>
              <p:cNvGrpSpPr/>
              <p:nvPr/>
            </p:nvGrpSpPr>
            <p:grpSpPr>
              <a:xfrm>
                <a:off x="2002975" y="3334013"/>
                <a:ext cx="329703" cy="428705"/>
                <a:chOff x="7590668" y="5097958"/>
                <a:chExt cx="329703" cy="428705"/>
              </a:xfrm>
            </p:grpSpPr>
            <p:sp>
              <p:nvSpPr>
                <p:cNvPr id="132" name="Gleichschenkliges Dreieck 131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Textfeld 132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3" name="Gruppieren 72"/>
            <p:cNvGrpSpPr>
              <a:grpSpLocks noChangeAspect="1"/>
            </p:cNvGrpSpPr>
            <p:nvPr/>
          </p:nvGrpSpPr>
          <p:grpSpPr>
            <a:xfrm>
              <a:off x="3155822" y="5267761"/>
              <a:ext cx="415744" cy="235505"/>
              <a:chOff x="727796" y="3628332"/>
              <a:chExt cx="1539793" cy="872241"/>
            </a:xfrm>
          </p:grpSpPr>
          <p:cxnSp>
            <p:nvCxnSpPr>
              <p:cNvPr id="110" name="Gerade Verbindung 109"/>
              <p:cNvCxnSpPr>
                <a:stCxn id="121" idx="5"/>
                <a:endCxn id="117" idx="1"/>
              </p:cNvCxnSpPr>
              <p:nvPr/>
            </p:nvCxnSpPr>
            <p:spPr>
              <a:xfrm>
                <a:off x="950764" y="3950301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uppieren 110"/>
              <p:cNvGrpSpPr/>
              <p:nvPr/>
            </p:nvGrpSpPr>
            <p:grpSpPr>
              <a:xfrm>
                <a:off x="1519884" y="3628332"/>
                <a:ext cx="747705" cy="428705"/>
                <a:chOff x="7986713" y="5097958"/>
                <a:chExt cx="747705" cy="428705"/>
              </a:xfrm>
            </p:grpSpPr>
            <p:sp>
              <p:nvSpPr>
                <p:cNvPr id="123" name="Gleichschenkliges Dreieck 122"/>
                <p:cNvSpPr/>
                <p:nvPr/>
              </p:nvSpPr>
              <p:spPr>
                <a:xfrm>
                  <a:off x="8244332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Textfeld 123"/>
                <p:cNvSpPr txBox="1"/>
                <p:nvPr/>
              </p:nvSpPr>
              <p:spPr>
                <a:xfrm>
                  <a:off x="7986713" y="5326608"/>
                  <a:ext cx="747705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Create 1.2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2" name="Gruppieren 111"/>
              <p:cNvGrpSpPr/>
              <p:nvPr/>
            </p:nvGrpSpPr>
            <p:grpSpPr>
              <a:xfrm>
                <a:off x="727796" y="3850100"/>
                <a:ext cx="329703" cy="428705"/>
                <a:chOff x="7194625" y="5097958"/>
                <a:chExt cx="329703" cy="428705"/>
              </a:xfrm>
            </p:grpSpPr>
            <p:sp>
              <p:nvSpPr>
                <p:cNvPr id="121" name="Gleichschenkliges Dreieck 120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2" name="Textfeld 121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13" name="Gerade Verbindung 112"/>
              <p:cNvCxnSpPr>
                <a:stCxn id="117" idx="5"/>
              </p:cNvCxnSpPr>
              <p:nvPr/>
            </p:nvCxnSpPr>
            <p:spPr>
              <a:xfrm flipV="1">
                <a:off x="1346807" y="3728533"/>
                <a:ext cx="279811" cy="221768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uppieren 113"/>
              <p:cNvGrpSpPr/>
              <p:nvPr/>
            </p:nvGrpSpPr>
            <p:grpSpPr>
              <a:xfrm>
                <a:off x="1519883" y="4071868"/>
                <a:ext cx="747706" cy="428705"/>
                <a:chOff x="7986713" y="5097958"/>
                <a:chExt cx="747706" cy="428705"/>
              </a:xfrm>
            </p:grpSpPr>
            <p:sp>
              <p:nvSpPr>
                <p:cNvPr id="119" name="Gleichschenkliges Dreieck 118"/>
                <p:cNvSpPr/>
                <p:nvPr/>
              </p:nvSpPr>
              <p:spPr>
                <a:xfrm>
                  <a:off x="824433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Textfeld 119"/>
                <p:cNvSpPr txBox="1"/>
                <p:nvPr/>
              </p:nvSpPr>
              <p:spPr>
                <a:xfrm>
                  <a:off x="7986713" y="5326608"/>
                  <a:ext cx="747706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Kobuki 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15" name="Gerade Verbindung 114"/>
              <p:cNvCxnSpPr/>
              <p:nvPr/>
            </p:nvCxnSpPr>
            <p:spPr>
              <a:xfrm>
                <a:off x="1346807" y="3950301"/>
                <a:ext cx="279811" cy="221768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uppieren 115"/>
              <p:cNvGrpSpPr/>
              <p:nvPr/>
            </p:nvGrpSpPr>
            <p:grpSpPr>
              <a:xfrm>
                <a:off x="1123839" y="3850100"/>
                <a:ext cx="329703" cy="428705"/>
                <a:chOff x="7590668" y="5097958"/>
                <a:chExt cx="329703" cy="428705"/>
              </a:xfrm>
            </p:grpSpPr>
            <p:sp>
              <p:nvSpPr>
                <p:cNvPr id="117" name="Gleichschenkliges Dreieck 116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Textfeld 117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76" name="Gruppieren 75"/>
            <p:cNvGrpSpPr>
              <a:grpSpLocks noChangeAspect="1"/>
            </p:cNvGrpSpPr>
            <p:nvPr/>
          </p:nvGrpSpPr>
          <p:grpSpPr>
            <a:xfrm>
              <a:off x="4016138" y="4761969"/>
              <a:ext cx="332930" cy="235505"/>
              <a:chOff x="5401159" y="1953578"/>
              <a:chExt cx="1233074" cy="872241"/>
            </a:xfrm>
          </p:grpSpPr>
          <p:cxnSp>
            <p:nvCxnSpPr>
              <p:cNvPr id="95" name="Gerade Verbindung 94"/>
              <p:cNvCxnSpPr/>
              <p:nvPr/>
            </p:nvCxnSpPr>
            <p:spPr>
              <a:xfrm flipV="1">
                <a:off x="5627361" y="2053780"/>
                <a:ext cx="279811" cy="221769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 Verbindung 95"/>
              <p:cNvCxnSpPr/>
              <p:nvPr/>
            </p:nvCxnSpPr>
            <p:spPr>
              <a:xfrm>
                <a:off x="5627362" y="2275547"/>
                <a:ext cx="279811" cy="221768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uppieren 96"/>
              <p:cNvGrpSpPr/>
              <p:nvPr/>
            </p:nvGrpSpPr>
            <p:grpSpPr>
              <a:xfrm>
                <a:off x="5401159" y="2175346"/>
                <a:ext cx="329703" cy="428705"/>
                <a:chOff x="7194625" y="5097958"/>
                <a:chExt cx="329703" cy="428705"/>
              </a:xfrm>
            </p:grpSpPr>
            <p:sp>
              <p:nvSpPr>
                <p:cNvPr id="108" name="Textfeld 107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>
                  <a:defPPr>
                    <a:defRPr lang="de-DE"/>
                  </a:defPPr>
                  <a:lvl1pPr algn="ctr">
                    <a:defRPr sz="600" b="1">
                      <a:solidFill>
                        <a:srgbClr val="000000"/>
                      </a:solidFill>
                    </a:defRPr>
                  </a:lvl1pPr>
                </a:lstStyle>
                <a:p>
                  <a:r>
                    <a:rPr lang="de-DE" sz="360"/>
                    <a:t>1.0</a:t>
                  </a:r>
                </a:p>
              </p:txBody>
            </p:sp>
            <p:sp>
              <p:nvSpPr>
                <p:cNvPr id="109" name="Gleichschenkliges Dreieck 108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8" name="Gruppieren 97"/>
              <p:cNvGrpSpPr/>
              <p:nvPr/>
            </p:nvGrpSpPr>
            <p:grpSpPr>
              <a:xfrm>
                <a:off x="5897170" y="1953578"/>
                <a:ext cx="329703" cy="428705"/>
                <a:chOff x="5897170" y="1953578"/>
                <a:chExt cx="329703" cy="428705"/>
              </a:xfrm>
            </p:grpSpPr>
            <p:sp>
              <p:nvSpPr>
                <p:cNvPr id="106" name="Gleichschenkliges Dreieck 105"/>
                <p:cNvSpPr/>
                <p:nvPr/>
              </p:nvSpPr>
              <p:spPr>
                <a:xfrm>
                  <a:off x="5945788" y="195357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Textfeld 106"/>
                <p:cNvSpPr txBox="1"/>
                <p:nvPr/>
              </p:nvSpPr>
              <p:spPr>
                <a:xfrm>
                  <a:off x="5897170" y="218222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99" name="Gerade Verbindung 98"/>
              <p:cNvCxnSpPr>
                <a:stCxn id="103" idx="5"/>
                <a:endCxn id="104" idx="1"/>
              </p:cNvCxnSpPr>
              <p:nvPr/>
            </p:nvCxnSpPr>
            <p:spPr>
              <a:xfrm>
                <a:off x="6120138" y="2497315"/>
                <a:ext cx="291127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Gruppieren 99"/>
              <p:cNvGrpSpPr/>
              <p:nvPr/>
            </p:nvGrpSpPr>
            <p:grpSpPr>
              <a:xfrm>
                <a:off x="6304530" y="2397114"/>
                <a:ext cx="329703" cy="428705"/>
                <a:chOff x="6304530" y="2397114"/>
                <a:chExt cx="329703" cy="428705"/>
              </a:xfrm>
            </p:grpSpPr>
            <p:sp>
              <p:nvSpPr>
                <p:cNvPr id="104" name="Gleichschenkliges Dreieck 103"/>
                <p:cNvSpPr/>
                <p:nvPr/>
              </p:nvSpPr>
              <p:spPr>
                <a:xfrm>
                  <a:off x="6353148" y="2397114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Textfeld 104"/>
                <p:cNvSpPr txBox="1"/>
                <p:nvPr/>
              </p:nvSpPr>
              <p:spPr>
                <a:xfrm>
                  <a:off x="6304530" y="2625764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2.1</a:t>
                  </a:r>
                </a:p>
              </p:txBody>
            </p:sp>
          </p:grpSp>
          <p:grpSp>
            <p:nvGrpSpPr>
              <p:cNvPr id="101" name="Gruppieren 100"/>
              <p:cNvGrpSpPr/>
              <p:nvPr/>
            </p:nvGrpSpPr>
            <p:grpSpPr>
              <a:xfrm>
                <a:off x="5897170" y="2397114"/>
                <a:ext cx="329703" cy="428705"/>
                <a:chOff x="5897170" y="2397114"/>
                <a:chExt cx="329703" cy="428705"/>
              </a:xfrm>
            </p:grpSpPr>
            <p:sp>
              <p:nvSpPr>
                <p:cNvPr id="102" name="Textfeld 101"/>
                <p:cNvSpPr txBox="1"/>
                <p:nvPr/>
              </p:nvSpPr>
              <p:spPr>
                <a:xfrm>
                  <a:off x="5897170" y="2625764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>
                      <a:solidFill>
                        <a:srgbClr val="000000"/>
                      </a:solidFill>
                    </a:rPr>
                    <a:t>2.0</a:t>
                  </a:r>
                </a:p>
              </p:txBody>
            </p:sp>
            <p:sp>
              <p:nvSpPr>
                <p:cNvPr id="103" name="Gleichschenkliges Dreieck 102"/>
                <p:cNvSpPr/>
                <p:nvPr/>
              </p:nvSpPr>
              <p:spPr>
                <a:xfrm>
                  <a:off x="5945788" y="2397114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</p:grpSp>
        </p:grpSp>
        <p:sp>
          <p:nvSpPr>
            <p:cNvPr id="77" name="Textfeld 76"/>
            <p:cNvSpPr txBox="1">
              <a:spLocks noChangeAspect="1"/>
            </p:cNvSpPr>
            <p:nvPr/>
          </p:nvSpPr>
          <p:spPr>
            <a:xfrm>
              <a:off x="5137162" y="5391044"/>
              <a:ext cx="106472" cy="63077"/>
            </a:xfrm>
            <a:prstGeom prst="rect">
              <a:avLst/>
            </a:prstGeom>
            <a:noFill/>
          </p:spPr>
          <p:txBody>
            <a:bodyPr wrap="none" lIns="0" tIns="18000" rIns="0" bIns="0" rtlCol="0">
              <a:noAutofit/>
            </a:bodyPr>
            <a:lstStyle/>
            <a:p>
              <a:r>
                <a:rPr lang="de-DE" sz="420" b="1" smtClean="0">
                  <a:solidFill>
                    <a:srgbClr val="000000"/>
                  </a:solidFill>
                </a:rPr>
                <a:t>[1..3]</a:t>
              </a:r>
              <a:endParaRPr lang="de-DE" sz="420" b="1">
                <a:solidFill>
                  <a:srgbClr val="000000"/>
                </a:solidFill>
              </a:endParaRPr>
            </a:p>
          </p:txBody>
        </p:sp>
        <p:grpSp>
          <p:nvGrpSpPr>
            <p:cNvPr id="79" name="Gruppieren 78"/>
            <p:cNvGrpSpPr>
              <a:grpSpLocks noChangeAspect="1"/>
            </p:cNvGrpSpPr>
            <p:nvPr/>
          </p:nvGrpSpPr>
          <p:grpSpPr>
            <a:xfrm>
              <a:off x="4931287" y="5267947"/>
              <a:ext cx="195952" cy="115750"/>
              <a:chOff x="6799536" y="4221691"/>
              <a:chExt cx="725746" cy="428705"/>
            </a:xfrm>
          </p:grpSpPr>
          <p:cxnSp>
            <p:nvCxnSpPr>
              <p:cNvPr id="88" name="Gerade Verbindung 87"/>
              <p:cNvCxnSpPr>
                <a:stCxn id="91" idx="5"/>
                <a:endCxn id="93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8890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Gruppieren 88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93" name="Gleichschenkliges Dreieck 92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Textfeld 93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0" name="Gruppieren 89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91" name="Gleichschenkliges Dreieck 90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  <a:ln w="7620"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Textfeld 91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/>
                  <a:r>
                    <a:rPr lang="de-DE" sz="36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36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83" name="Rechteck 82"/>
            <p:cNvSpPr>
              <a:spLocks noChangeAspect="1"/>
            </p:cNvSpPr>
            <p:nvPr/>
          </p:nvSpPr>
          <p:spPr>
            <a:xfrm>
              <a:off x="3143881" y="5766187"/>
              <a:ext cx="110447" cy="147672"/>
            </a:xfrm>
            <a:prstGeom prst="rect">
              <a:avLst/>
            </a:prstGeom>
            <a:gradFill>
              <a:gsLst>
                <a:gs pos="99583">
                  <a:srgbClr val="F4740A"/>
                </a:gs>
                <a:gs pos="50000">
                  <a:schemeClr val="accent4"/>
                </a:gs>
                <a:gs pos="0">
                  <a:srgbClr val="FBBA79"/>
                </a:gs>
              </a:gsLst>
              <a:lin ang="5400000" scaled="0"/>
            </a:gradFill>
            <a:ln w="762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b="1">
                <a:solidFill>
                  <a:srgbClr val="000000"/>
                </a:solidFill>
              </a:endParaRPr>
            </a:p>
          </p:txBody>
        </p:sp>
        <p:grpSp>
          <p:nvGrpSpPr>
            <p:cNvPr id="84" name="Gruppieren 83"/>
            <p:cNvGrpSpPr>
              <a:grpSpLocks noChangeAspect="1"/>
            </p:cNvGrpSpPr>
            <p:nvPr/>
          </p:nvGrpSpPr>
          <p:grpSpPr>
            <a:xfrm>
              <a:off x="3155822" y="5790761"/>
              <a:ext cx="89020" cy="115750"/>
              <a:chOff x="7194625" y="5097958"/>
              <a:chExt cx="329703" cy="428705"/>
            </a:xfrm>
          </p:grpSpPr>
          <p:sp>
            <p:nvSpPr>
              <p:cNvPr id="86" name="Gleichschenkliges Dreieck 85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  <a:ln w="7620"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87" name="Textfeld 86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de-DE" sz="360" b="1" smtClean="0">
                    <a:solidFill>
                      <a:srgbClr val="000000"/>
                    </a:solidFill>
                  </a:rPr>
                  <a:t>1.0</a:t>
                </a:r>
                <a:endParaRPr lang="de-DE" sz="36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Rechteck 52"/>
            <p:cNvSpPr/>
            <p:nvPr/>
          </p:nvSpPr>
          <p:spPr>
            <a:xfrm>
              <a:off x="4919345" y="5678910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>
              <a:noAutofit/>
            </a:bodyPr>
            <a:lstStyle/>
            <a:p>
              <a:pPr algn="ctr"/>
              <a:r>
                <a:rPr lang="de-DE" sz="420" b="1"/>
                <a:t>Ultrasound</a:t>
              </a:r>
            </a:p>
          </p:txBody>
        </p:sp>
        <p:sp>
          <p:nvSpPr>
            <p:cNvPr id="56" name="Rechteck 55"/>
            <p:cNvSpPr/>
            <p:nvPr/>
          </p:nvSpPr>
          <p:spPr>
            <a:xfrm>
              <a:off x="4564252" y="5678910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Infrared</a:t>
              </a:r>
            </a:p>
          </p:txBody>
        </p:sp>
        <p:sp>
          <p:nvSpPr>
            <p:cNvPr id="58" name="Rechteck 57"/>
            <p:cNvSpPr>
              <a:spLocks noChangeAspect="1"/>
            </p:cNvSpPr>
            <p:nvPr/>
          </p:nvSpPr>
          <p:spPr>
            <a:xfrm>
              <a:off x="4209159" y="5678910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Bump</a:t>
              </a:r>
            </a:p>
          </p:txBody>
        </p:sp>
        <p:sp>
          <p:nvSpPr>
            <p:cNvPr id="61" name="Rechteck 60"/>
            <p:cNvSpPr/>
            <p:nvPr/>
          </p:nvSpPr>
          <p:spPr>
            <a:xfrm>
              <a:off x="3854067" y="5678910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Autonomous</a:t>
              </a:r>
            </a:p>
          </p:txBody>
        </p:sp>
        <p:sp>
          <p:nvSpPr>
            <p:cNvPr id="64" name="Rechteck 63"/>
            <p:cNvSpPr/>
            <p:nvPr/>
          </p:nvSpPr>
          <p:spPr>
            <a:xfrm>
              <a:off x="3498974" y="5678910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Gamepad</a:t>
              </a:r>
            </a:p>
          </p:txBody>
        </p:sp>
        <p:sp>
          <p:nvSpPr>
            <p:cNvPr id="67" name="Rechteck 66"/>
            <p:cNvSpPr>
              <a:spLocks noChangeAspect="1"/>
            </p:cNvSpPr>
            <p:nvPr/>
          </p:nvSpPr>
          <p:spPr>
            <a:xfrm>
              <a:off x="3143881" y="5678910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Keyboard</a:t>
              </a:r>
            </a:p>
          </p:txBody>
        </p:sp>
        <p:sp>
          <p:nvSpPr>
            <p:cNvPr id="69" name="Rechteck 68"/>
            <p:cNvSpPr>
              <a:spLocks noChangeAspect="1"/>
            </p:cNvSpPr>
            <p:nvPr/>
          </p:nvSpPr>
          <p:spPr>
            <a:xfrm>
              <a:off x="3745178" y="5156096"/>
              <a:ext cx="433177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Movement</a:t>
              </a:r>
            </a:p>
          </p:txBody>
        </p:sp>
        <p:sp>
          <p:nvSpPr>
            <p:cNvPr id="72" name="Rechteck 71"/>
            <p:cNvSpPr>
              <a:spLocks noChangeAspect="1"/>
            </p:cNvSpPr>
            <p:nvPr/>
          </p:nvSpPr>
          <p:spPr>
            <a:xfrm>
              <a:off x="3143881" y="5155910"/>
              <a:ext cx="439610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Engine</a:t>
              </a:r>
            </a:p>
          </p:txBody>
        </p:sp>
        <p:sp>
          <p:nvSpPr>
            <p:cNvPr id="75" name="Rechteck 74"/>
            <p:cNvSpPr>
              <a:spLocks noChangeAspect="1"/>
            </p:cNvSpPr>
            <p:nvPr/>
          </p:nvSpPr>
          <p:spPr>
            <a:xfrm>
              <a:off x="4004196" y="4650118"/>
              <a:ext cx="35213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 smtClean="0"/>
                <a:t>TurtleBot</a:t>
              </a:r>
              <a:endParaRPr lang="de-DE" sz="420" b="1"/>
            </a:p>
          </p:txBody>
        </p:sp>
        <p:sp>
          <p:nvSpPr>
            <p:cNvPr id="78" name="Rechteck 77"/>
            <p:cNvSpPr>
              <a:spLocks noChangeAspect="1"/>
            </p:cNvSpPr>
            <p:nvPr/>
          </p:nvSpPr>
          <p:spPr>
            <a:xfrm>
              <a:off x="4919345" y="5156096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Detection</a:t>
              </a:r>
            </a:p>
          </p:txBody>
        </p:sp>
        <p:sp>
          <p:nvSpPr>
            <p:cNvPr id="81" name="Rechteck 80"/>
            <p:cNvSpPr>
              <a:spLocks noChangeAspect="1"/>
            </p:cNvSpPr>
            <p:nvPr/>
          </p:nvSpPr>
          <p:spPr>
            <a:xfrm>
              <a:off x="4337129" y="5156096"/>
              <a:ext cx="324289" cy="87277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762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de-DE" sz="420" b="1"/>
                <a:t>Webservice</a:t>
              </a:r>
            </a:p>
          </p:txBody>
        </p:sp>
        <p:sp>
          <p:nvSpPr>
            <p:cNvPr id="70" name="Ellipse 69"/>
            <p:cNvSpPr>
              <a:spLocks noChangeAspect="1"/>
            </p:cNvSpPr>
            <p:nvPr/>
          </p:nvSpPr>
          <p:spPr>
            <a:xfrm>
              <a:off x="3942312" y="5136172"/>
              <a:ext cx="42839" cy="39847"/>
            </a:xfrm>
            <a:prstGeom prst="ellipse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>
              <a:spLocks noChangeAspect="1"/>
            </p:cNvSpPr>
            <p:nvPr/>
          </p:nvSpPr>
          <p:spPr>
            <a:xfrm>
              <a:off x="3351774" y="5134781"/>
              <a:ext cx="42839" cy="39847"/>
            </a:xfrm>
            <a:prstGeom prst="ellipse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0" name="Ellipse 79"/>
            <p:cNvSpPr>
              <a:spLocks noChangeAspect="1"/>
            </p:cNvSpPr>
            <p:nvPr/>
          </p:nvSpPr>
          <p:spPr>
            <a:xfrm>
              <a:off x="5060070" y="5136172"/>
              <a:ext cx="42839" cy="3984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AEAED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82" name="Ellipse 81"/>
            <p:cNvSpPr>
              <a:spLocks noChangeAspect="1"/>
            </p:cNvSpPr>
            <p:nvPr/>
          </p:nvSpPr>
          <p:spPr>
            <a:xfrm>
              <a:off x="4479093" y="5136172"/>
              <a:ext cx="42839" cy="3984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EAEAED"/>
                </a:gs>
              </a:gsLst>
              <a:lin ang="5400000" scaled="0"/>
            </a:gradFill>
            <a:ln w="571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357" name="Inhaltsplatzhalter 1"/>
          <p:cNvSpPr txBox="1">
            <a:spLocks/>
          </p:cNvSpPr>
          <p:nvPr/>
        </p:nvSpPr>
        <p:spPr>
          <a:xfrm>
            <a:off x="5081489" y="1080636"/>
            <a:ext cx="3385566" cy="1552759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200" b="1" smtClean="0">
                <a:solidFill>
                  <a:schemeClr val="tx1">
                    <a:lumMod val="50000"/>
                  </a:schemeClr>
                </a:solidFill>
              </a:rPr>
              <a:t>Version-Aware Constraints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Autonomous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Detection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Keyboard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Ú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Gamepad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Webservice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Infrared [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³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 2.0]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Ú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Ultrasound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Detection [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³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 1.1]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TurtleBot [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³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 2.0]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Engine [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³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 Kobuki 1.0]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TurtleBot [1.0 – 1.1]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Engine [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£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 Create 1.2]</a:t>
            </a:r>
          </a:p>
          <a:p>
            <a:pPr marL="180000" indent="-180000">
              <a:buFont typeface="+mj-lt"/>
              <a:buAutoNum type="arabicPeriod"/>
            </a:pP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TurtleBot [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³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 2.0] 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?Webservice [</a:t>
            </a:r>
            <a:r>
              <a:rPr lang="de-DE" sz="1200" b="1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³</a:t>
            </a:r>
            <a:r>
              <a:rPr lang="de-DE" sz="1200" smtClean="0">
                <a:solidFill>
                  <a:schemeClr val="tx1">
                    <a:lumMod val="50000"/>
                  </a:schemeClr>
                </a:solidFill>
              </a:rPr>
              <a:t> 1.1]</a:t>
            </a:r>
            <a:endParaRPr lang="de-DE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970719" y="2788274"/>
            <a:ext cx="3939579" cy="323246"/>
          </a:xfrm>
          <a:prstGeom prst="round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b="1">
                <a:solidFill>
                  <a:srgbClr val="000000"/>
                </a:solidFill>
              </a:rPr>
              <a:t>Constraint Satisfaction Problem (CSP) Solver</a:t>
            </a:r>
          </a:p>
        </p:txBody>
      </p:sp>
      <p:sp>
        <p:nvSpPr>
          <p:cNvPr id="364" name="Rechteck 363"/>
          <p:cNvSpPr/>
          <p:nvPr/>
        </p:nvSpPr>
        <p:spPr>
          <a:xfrm>
            <a:off x="1852704" y="3750168"/>
            <a:ext cx="4447489" cy="32324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3" name="Rechteck 362"/>
          <p:cNvSpPr/>
          <p:nvPr/>
        </p:nvSpPr>
        <p:spPr>
          <a:xfrm>
            <a:off x="1716764" y="3836432"/>
            <a:ext cx="4447489" cy="32324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580823" y="3922696"/>
            <a:ext cx="4447489" cy="32324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b="1">
                <a:solidFill>
                  <a:schemeClr val="tx1">
                    <a:lumMod val="50000"/>
                  </a:schemeClr>
                </a:solidFill>
              </a:rPr>
              <a:t>All Possible </a:t>
            </a:r>
            <a:r>
              <a:rPr lang="de-DE" sz="1400" b="1" smtClean="0">
                <a:solidFill>
                  <a:schemeClr val="tx1">
                    <a:lumMod val="50000"/>
                  </a:schemeClr>
                </a:solidFill>
              </a:rPr>
              <a:t>(Version) Configurations</a:t>
            </a:r>
            <a:endParaRPr lang="de-DE" sz="14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23" name="Pfeil nach unten 522"/>
          <p:cNvSpPr/>
          <p:nvPr/>
        </p:nvSpPr>
        <p:spPr>
          <a:xfrm>
            <a:off x="3214804" y="4360485"/>
            <a:ext cx="1451409" cy="409562"/>
          </a:xfrm>
          <a:prstGeom prst="downArrow">
            <a:avLst>
              <a:gd name="adj1" fmla="val 62834"/>
              <a:gd name="adj2" fmla="val 50000"/>
            </a:avLst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/>
            <a:r>
              <a:rPr lang="de-DE" sz="1400" b="1"/>
              <a:t>select</a:t>
            </a:r>
          </a:p>
        </p:txBody>
      </p:sp>
      <p:sp>
        <p:nvSpPr>
          <p:cNvPr id="526" name="Pfeil nach unten 525"/>
          <p:cNvSpPr/>
          <p:nvPr/>
        </p:nvSpPr>
        <p:spPr>
          <a:xfrm>
            <a:off x="3214804" y="3226063"/>
            <a:ext cx="1451409" cy="409562"/>
          </a:xfrm>
          <a:prstGeom prst="downArrow">
            <a:avLst>
              <a:gd name="adj1" fmla="val 62834"/>
              <a:gd name="adj2" fmla="val 50000"/>
            </a:avLst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72000" rtlCol="0" anchor="ctr"/>
          <a:lstStyle/>
          <a:p>
            <a:pPr algn="ctr"/>
            <a:r>
              <a:rPr lang="de-DE" sz="1400" b="1"/>
              <a:t>solve</a:t>
            </a:r>
          </a:p>
        </p:txBody>
      </p:sp>
      <p:sp>
        <p:nvSpPr>
          <p:cNvPr id="527" name="Rechteck 526"/>
          <p:cNvSpPr/>
          <p:nvPr/>
        </p:nvSpPr>
        <p:spPr>
          <a:xfrm>
            <a:off x="6732316" y="4300903"/>
            <a:ext cx="1732283" cy="4932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r>
              <a:rPr lang="de-DE" sz="1400" b="1" smtClean="0">
                <a:solidFill>
                  <a:srgbClr val="000000"/>
                </a:solidFill>
              </a:rPr>
              <a:t>Scoring to find "best" configuration</a:t>
            </a:r>
            <a:endParaRPr lang="de-DE" sz="1400" b="1" u="sng">
              <a:solidFill>
                <a:schemeClr val="tx2"/>
              </a:solidFill>
            </a:endParaRPr>
          </a:p>
        </p:txBody>
      </p:sp>
      <p:cxnSp>
        <p:nvCxnSpPr>
          <p:cNvPr id="528" name="Gerade Verbindung 527"/>
          <p:cNvCxnSpPr>
            <a:stCxn id="527" idx="1"/>
          </p:cNvCxnSpPr>
          <p:nvPr/>
        </p:nvCxnSpPr>
        <p:spPr>
          <a:xfrm flipH="1">
            <a:off x="4891377" y="4547547"/>
            <a:ext cx="1840939" cy="0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4502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57" grpId="0"/>
      <p:bldP spid="12" grpId="0" animBg="1"/>
      <p:bldP spid="364" grpId="0" animBg="1"/>
      <p:bldP spid="363" grpId="0" animBg="1"/>
      <p:bldP spid="22" grpId="0" animBg="1"/>
      <p:bldP spid="523" grpId="0" animBg="1"/>
      <p:bldP spid="526" grpId="0" animBg="1"/>
      <p:bldP spid="5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chteck 299"/>
          <p:cNvSpPr/>
          <p:nvPr/>
        </p:nvSpPr>
        <p:spPr>
          <a:xfrm>
            <a:off x="5683641" y="1343198"/>
            <a:ext cx="1732283" cy="766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r>
              <a:rPr lang="de-DE" sz="1400" b="1" smtClean="0">
                <a:solidFill>
                  <a:srgbClr val="000000"/>
                </a:solidFill>
              </a:rPr>
              <a:t>i(v) = 1/(</a:t>
            </a:r>
            <a:r>
              <a:rPr lang="de-DE" sz="1400" b="1" smtClean="0">
                <a:solidFill>
                  <a:schemeClr val="tx2"/>
                </a:solidFill>
              </a:rPr>
              <a:t>0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1.0</a:t>
            </a:r>
          </a:p>
          <a:p>
            <a:r>
              <a:rPr lang="de-DE" sz="1400" b="1" smtClean="0">
                <a:solidFill>
                  <a:srgbClr val="000000"/>
                </a:solidFill>
              </a:rPr>
              <a:t>n(v) = 1/(</a:t>
            </a:r>
            <a:r>
              <a:rPr lang="de-DE" sz="1400" b="1">
                <a:solidFill>
                  <a:schemeClr val="tx2"/>
                </a:solidFill>
              </a:rPr>
              <a:t>0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1.0</a:t>
            </a:r>
          </a:p>
          <a:p>
            <a:endParaRPr lang="de-DE" sz="400" b="1" smtClean="0">
              <a:solidFill>
                <a:srgbClr val="000000"/>
              </a:solidFill>
            </a:endParaRPr>
          </a:p>
          <a:p>
            <a:r>
              <a:rPr lang="de-DE" sz="1400" b="1" smtClean="0">
                <a:solidFill>
                  <a:srgbClr val="000000"/>
                </a:solidFill>
              </a:rPr>
              <a:t>s(v) = i(v) * n(v) = </a:t>
            </a:r>
            <a:r>
              <a:rPr lang="de-DE" sz="1400" b="1" u="sng" smtClean="0">
                <a:solidFill>
                  <a:schemeClr val="tx2"/>
                </a:solidFill>
              </a:rPr>
              <a:t>1.0</a:t>
            </a:r>
            <a:endParaRPr lang="de-DE" sz="1400" b="1" u="sng">
              <a:solidFill>
                <a:schemeClr val="tx2"/>
              </a:solidFill>
            </a:endParaRPr>
          </a:p>
        </p:txBody>
      </p:sp>
      <p:sp>
        <p:nvSpPr>
          <p:cNvPr id="305" name="Rechteck 304"/>
          <p:cNvSpPr/>
          <p:nvPr/>
        </p:nvSpPr>
        <p:spPr>
          <a:xfrm>
            <a:off x="5683641" y="1343198"/>
            <a:ext cx="1732283" cy="766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r>
              <a:rPr lang="de-DE" sz="1400" b="1" smtClean="0">
                <a:solidFill>
                  <a:srgbClr val="000000"/>
                </a:solidFill>
              </a:rPr>
              <a:t>i(v) = 1/(</a:t>
            </a:r>
            <a:r>
              <a:rPr lang="de-DE" sz="1400" b="1" smtClean="0">
                <a:solidFill>
                  <a:schemeClr val="tx2"/>
                </a:solidFill>
              </a:rPr>
              <a:t>0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1.0</a:t>
            </a:r>
          </a:p>
          <a:p>
            <a:r>
              <a:rPr lang="de-DE" sz="1400" b="1" smtClean="0">
                <a:solidFill>
                  <a:srgbClr val="000000"/>
                </a:solidFill>
              </a:rPr>
              <a:t>n(v) = 1/(</a:t>
            </a:r>
            <a:r>
              <a:rPr lang="de-DE" sz="1400" b="1">
                <a:solidFill>
                  <a:schemeClr val="tx2"/>
                </a:solidFill>
              </a:rPr>
              <a:t>0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1.0</a:t>
            </a:r>
          </a:p>
          <a:p>
            <a:endParaRPr lang="de-DE" sz="400" b="1" smtClean="0">
              <a:solidFill>
                <a:srgbClr val="000000"/>
              </a:solidFill>
            </a:endParaRPr>
          </a:p>
          <a:p>
            <a:r>
              <a:rPr lang="de-DE" sz="1400" b="1" smtClean="0">
                <a:solidFill>
                  <a:srgbClr val="000000"/>
                </a:solidFill>
              </a:rPr>
              <a:t>s(v) = i(v) * n(v) = </a:t>
            </a:r>
            <a:r>
              <a:rPr lang="de-DE" sz="1400" b="1" u="sng" smtClean="0">
                <a:solidFill>
                  <a:schemeClr val="tx2"/>
                </a:solidFill>
              </a:rPr>
              <a:t>1.0</a:t>
            </a:r>
            <a:endParaRPr lang="de-DE" sz="1400" b="1" u="sng">
              <a:solidFill>
                <a:schemeClr val="tx2"/>
              </a:solidFill>
            </a:endParaRPr>
          </a:p>
        </p:txBody>
      </p:sp>
      <p:sp>
        <p:nvSpPr>
          <p:cNvPr id="173" name="Rechteck 172"/>
          <p:cNvSpPr/>
          <p:nvPr/>
        </p:nvSpPr>
        <p:spPr>
          <a:xfrm>
            <a:off x="636335" y="3154680"/>
            <a:ext cx="1725866" cy="1409700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8" name="Rechteck 187"/>
          <p:cNvSpPr/>
          <p:nvPr/>
        </p:nvSpPr>
        <p:spPr>
          <a:xfrm>
            <a:off x="4575875" y="5090160"/>
            <a:ext cx="1306765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Rechteck 186"/>
          <p:cNvSpPr/>
          <p:nvPr/>
        </p:nvSpPr>
        <p:spPr>
          <a:xfrm>
            <a:off x="7189535" y="3154680"/>
            <a:ext cx="1322005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" name="Rechteck 183"/>
          <p:cNvSpPr/>
          <p:nvPr/>
        </p:nvSpPr>
        <p:spPr>
          <a:xfrm>
            <a:off x="5040695" y="3154680"/>
            <a:ext cx="1322005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5" name="Rechteck 174"/>
          <p:cNvSpPr/>
          <p:nvPr/>
        </p:nvSpPr>
        <p:spPr>
          <a:xfrm>
            <a:off x="3798635" y="1280160"/>
            <a:ext cx="1436305" cy="1409700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2" name="Rechteck 171"/>
          <p:cNvSpPr/>
          <p:nvPr/>
        </p:nvSpPr>
        <p:spPr>
          <a:xfrm>
            <a:off x="2846135" y="3154680"/>
            <a:ext cx="1725866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Rechteck 176"/>
          <p:cNvSpPr/>
          <p:nvPr/>
        </p:nvSpPr>
        <p:spPr>
          <a:xfrm>
            <a:off x="636335" y="5090160"/>
            <a:ext cx="1306765" cy="990599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0" name="Gerade Verbindung 179"/>
          <p:cNvCxnSpPr>
            <a:stCxn id="322" idx="2"/>
          </p:cNvCxnSpPr>
          <p:nvPr/>
        </p:nvCxnSpPr>
        <p:spPr>
          <a:xfrm>
            <a:off x="4522033" y="2638607"/>
            <a:ext cx="3337865" cy="57615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198"/>
          <p:cNvCxnSpPr>
            <a:stCxn id="322" idx="2"/>
            <a:endCxn id="244" idx="0"/>
          </p:cNvCxnSpPr>
          <p:nvPr/>
        </p:nvCxnSpPr>
        <p:spPr>
          <a:xfrm flipH="1">
            <a:off x="3712776" y="2638607"/>
            <a:ext cx="809257" cy="57615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Gerade Verbindung 300"/>
          <p:cNvCxnSpPr>
            <a:stCxn id="322" idx="2"/>
            <a:endCxn id="273" idx="0"/>
          </p:cNvCxnSpPr>
          <p:nvPr/>
        </p:nvCxnSpPr>
        <p:spPr>
          <a:xfrm flipH="1">
            <a:off x="1497661" y="2638607"/>
            <a:ext cx="3024372" cy="575463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26" idx="0"/>
          </p:cNvCxnSpPr>
          <p:nvPr/>
        </p:nvCxnSpPr>
        <p:spPr>
          <a:xfrm flipV="1">
            <a:off x="6544739" y="4084938"/>
            <a:ext cx="1315159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66" idx="0"/>
          </p:cNvCxnSpPr>
          <p:nvPr/>
        </p:nvCxnSpPr>
        <p:spPr>
          <a:xfrm flipV="1">
            <a:off x="7859898" y="4084938"/>
            <a:ext cx="0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>
            <a:endCxn id="144" idx="0"/>
          </p:cNvCxnSpPr>
          <p:nvPr/>
        </p:nvCxnSpPr>
        <p:spPr>
          <a:xfrm flipH="1">
            <a:off x="5229580" y="4084938"/>
            <a:ext cx="2630318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Gerade Verbindung 199"/>
          <p:cNvCxnSpPr>
            <a:stCxn id="219" idx="0"/>
            <a:endCxn id="243" idx="2"/>
          </p:cNvCxnSpPr>
          <p:nvPr/>
        </p:nvCxnSpPr>
        <p:spPr>
          <a:xfrm flipV="1">
            <a:off x="2599262" y="4084938"/>
            <a:ext cx="1113514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Gerade Verbindung 200"/>
          <p:cNvCxnSpPr>
            <a:stCxn id="204" idx="0"/>
            <a:endCxn id="243" idx="2"/>
          </p:cNvCxnSpPr>
          <p:nvPr/>
        </p:nvCxnSpPr>
        <p:spPr>
          <a:xfrm flipH="1" flipV="1">
            <a:off x="3712776" y="4084938"/>
            <a:ext cx="201645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Gerade Verbindung 237"/>
          <p:cNvCxnSpPr>
            <a:stCxn id="243" idx="2"/>
            <a:endCxn id="234" idx="0"/>
          </p:cNvCxnSpPr>
          <p:nvPr/>
        </p:nvCxnSpPr>
        <p:spPr>
          <a:xfrm flipH="1">
            <a:off x="1284103" y="4084938"/>
            <a:ext cx="2428673" cy="1066171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175"/>
          <p:cNvCxnSpPr>
            <a:stCxn id="322" idx="2"/>
            <a:endCxn id="266" idx="0"/>
          </p:cNvCxnSpPr>
          <p:nvPr/>
        </p:nvCxnSpPr>
        <p:spPr>
          <a:xfrm>
            <a:off x="4522033" y="2638607"/>
            <a:ext cx="1181509" cy="57615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hteck 271"/>
          <p:cNvSpPr/>
          <p:nvPr/>
        </p:nvSpPr>
        <p:spPr>
          <a:xfrm>
            <a:off x="683569" y="3214070"/>
            <a:ext cx="1628184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1" name="Rechteck 190"/>
          <p:cNvSpPr/>
          <p:nvPr/>
        </p:nvSpPr>
        <p:spPr>
          <a:xfrm>
            <a:off x="1487630" y="4038600"/>
            <a:ext cx="824123" cy="473309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143" name="Rechteck 142"/>
          <p:cNvSpPr/>
          <p:nvPr/>
        </p:nvSpPr>
        <p:spPr>
          <a:xfrm>
            <a:off x="4629046" y="5151109"/>
            <a:ext cx="120106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9" name="Rechteck 188"/>
          <p:cNvSpPr/>
          <p:nvPr/>
        </p:nvSpPr>
        <p:spPr>
          <a:xfrm>
            <a:off x="4624012" y="5474355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222" name="Rechteck 221"/>
          <p:cNvSpPr/>
          <p:nvPr/>
        </p:nvSpPr>
        <p:spPr>
          <a:xfrm>
            <a:off x="7259364" y="3214759"/>
            <a:ext cx="120106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6" name="Rechteck 185"/>
          <p:cNvSpPr/>
          <p:nvPr/>
        </p:nvSpPr>
        <p:spPr>
          <a:xfrm>
            <a:off x="7666568" y="3538005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265" name="Rechteck 264"/>
          <p:cNvSpPr/>
          <p:nvPr/>
        </p:nvSpPr>
        <p:spPr>
          <a:xfrm>
            <a:off x="5103008" y="3214759"/>
            <a:ext cx="120106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Rechteck 184"/>
          <p:cNvSpPr/>
          <p:nvPr/>
        </p:nvSpPr>
        <p:spPr>
          <a:xfrm>
            <a:off x="5510108" y="3538005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262" name="Rechteck 261"/>
          <p:cNvSpPr/>
          <p:nvPr/>
        </p:nvSpPr>
        <p:spPr>
          <a:xfrm>
            <a:off x="5510108" y="3539476"/>
            <a:ext cx="409063" cy="546933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271" name="Gruppieren 270"/>
          <p:cNvGrpSpPr/>
          <p:nvPr/>
        </p:nvGrpSpPr>
        <p:grpSpPr>
          <a:xfrm>
            <a:off x="5147235" y="3629021"/>
            <a:ext cx="725746" cy="428705"/>
            <a:chOff x="6799536" y="4221691"/>
            <a:chExt cx="725746" cy="428705"/>
          </a:xfrm>
        </p:grpSpPr>
        <p:cxnSp>
          <p:nvCxnSpPr>
            <p:cNvPr id="274" name="Gerade Verbindung 273"/>
            <p:cNvCxnSpPr>
              <a:stCxn id="291" idx="5"/>
              <a:endCxn id="294" idx="1"/>
            </p:cNvCxnSpPr>
            <p:nvPr/>
          </p:nvCxnSpPr>
          <p:spPr>
            <a:xfrm>
              <a:off x="7022504" y="4321892"/>
              <a:ext cx="279810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" name="Gruppieren 275"/>
            <p:cNvGrpSpPr/>
            <p:nvPr/>
          </p:nvGrpSpPr>
          <p:grpSpPr>
            <a:xfrm>
              <a:off x="7195579" y="4221691"/>
              <a:ext cx="329703" cy="428705"/>
              <a:chOff x="7590668" y="5097958"/>
              <a:chExt cx="329703" cy="428705"/>
            </a:xfrm>
          </p:grpSpPr>
          <p:sp>
            <p:nvSpPr>
              <p:cNvPr id="294" name="Gleichschenkliges Dreieck 293"/>
              <p:cNvSpPr/>
              <p:nvPr/>
            </p:nvSpPr>
            <p:spPr>
              <a:xfrm>
                <a:off x="7639286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Textfeld 294"/>
              <p:cNvSpPr txBox="1"/>
              <p:nvPr/>
            </p:nvSpPr>
            <p:spPr>
              <a:xfrm>
                <a:off x="7590668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87" name="Gruppieren 286"/>
            <p:cNvGrpSpPr/>
            <p:nvPr/>
          </p:nvGrpSpPr>
          <p:grpSpPr>
            <a:xfrm>
              <a:off x="6799536" y="4221691"/>
              <a:ext cx="329703" cy="428705"/>
              <a:chOff x="7194625" y="5097958"/>
              <a:chExt cx="329703" cy="428705"/>
            </a:xfrm>
          </p:grpSpPr>
          <p:sp>
            <p:nvSpPr>
              <p:cNvPr id="291" name="Gleichschenkliges Dreieck 290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Textfeld 292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22" name="Rechteck 321"/>
          <p:cNvSpPr/>
          <p:nvPr/>
        </p:nvSpPr>
        <p:spPr>
          <a:xfrm>
            <a:off x="3869924" y="1340768"/>
            <a:ext cx="1304218" cy="129783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2" name="Rechteck 181"/>
          <p:cNvSpPr/>
          <p:nvPr/>
        </p:nvSpPr>
        <p:spPr>
          <a:xfrm>
            <a:off x="4764965" y="2091674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243" name="Rechteck 242"/>
          <p:cNvSpPr/>
          <p:nvPr/>
        </p:nvSpPr>
        <p:spPr>
          <a:xfrm>
            <a:off x="2910597" y="3214759"/>
            <a:ext cx="160435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9" name="Rechteck 178"/>
          <p:cNvSpPr/>
          <p:nvPr/>
        </p:nvSpPr>
        <p:spPr>
          <a:xfrm>
            <a:off x="4112969" y="3538005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Scoring to Find "Best" Configuration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grpSp>
        <p:nvGrpSpPr>
          <p:cNvPr id="140" name="Gruppieren 139"/>
          <p:cNvGrpSpPr/>
          <p:nvPr/>
        </p:nvGrpSpPr>
        <p:grpSpPr>
          <a:xfrm>
            <a:off x="7259363" y="5151109"/>
            <a:ext cx="1201069" cy="870179"/>
            <a:chOff x="7320791" y="3839179"/>
            <a:chExt cx="1201069" cy="870179"/>
          </a:xfrm>
        </p:grpSpPr>
        <p:sp>
          <p:nvSpPr>
            <p:cNvPr id="67" name="Rechteck 66"/>
            <p:cNvSpPr/>
            <p:nvPr/>
          </p:nvSpPr>
          <p:spPr>
            <a:xfrm>
              <a:off x="7320792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hteck 65"/>
            <p:cNvSpPr/>
            <p:nvPr/>
          </p:nvSpPr>
          <p:spPr>
            <a:xfrm>
              <a:off x="7320791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/>
                <a:t>Ultrasound</a:t>
              </a:r>
            </a:p>
          </p:txBody>
        </p:sp>
        <p:grpSp>
          <p:nvGrpSpPr>
            <p:cNvPr id="122" name="Gruppieren 121"/>
            <p:cNvGrpSpPr/>
            <p:nvPr/>
          </p:nvGrpSpPr>
          <p:grpSpPr>
            <a:xfrm>
              <a:off x="7365019" y="4253441"/>
              <a:ext cx="1121790" cy="428705"/>
              <a:chOff x="6799536" y="4221691"/>
              <a:chExt cx="1121790" cy="428705"/>
            </a:xfrm>
          </p:grpSpPr>
          <p:cxnSp>
            <p:nvCxnSpPr>
              <p:cNvPr id="53" name="Gerade Verbindung 52"/>
              <p:cNvCxnSpPr>
                <a:stCxn id="115" idx="5"/>
                <a:endCxn id="112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106"/>
              <p:cNvCxnSpPr>
                <a:stCxn id="112" idx="5"/>
                <a:endCxn id="109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uppieren 118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109" name="Gleichschenkliges Dreieck 108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" name="Textfeld 110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0" name="Gruppieren 119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12" name="Gleichschenkliges Dreieck 111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Textfeld 112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0.9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1" name="Gruppieren 120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15" name="Gleichschenkliges Dreieck 114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Textfeld 116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0.8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41" name="Gruppieren 140"/>
          <p:cNvGrpSpPr/>
          <p:nvPr/>
        </p:nvGrpSpPr>
        <p:grpSpPr>
          <a:xfrm>
            <a:off x="5944204" y="5151109"/>
            <a:ext cx="1201069" cy="870179"/>
            <a:chOff x="5875415" y="3839179"/>
            <a:chExt cx="1201069" cy="870179"/>
          </a:xfrm>
        </p:grpSpPr>
        <p:sp>
          <p:nvSpPr>
            <p:cNvPr id="125" name="Rechteck 124"/>
            <p:cNvSpPr/>
            <p:nvPr/>
          </p:nvSpPr>
          <p:spPr>
            <a:xfrm>
              <a:off x="5875416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6" name="Rechteck 125"/>
            <p:cNvSpPr/>
            <p:nvPr/>
          </p:nvSpPr>
          <p:spPr>
            <a:xfrm>
              <a:off x="5875415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Infrared</a:t>
              </a:r>
              <a:endParaRPr lang="de-DE" sz="1400" b="1"/>
            </a:p>
          </p:txBody>
        </p:sp>
        <p:grpSp>
          <p:nvGrpSpPr>
            <p:cNvPr id="127" name="Gruppieren 126"/>
            <p:cNvGrpSpPr/>
            <p:nvPr/>
          </p:nvGrpSpPr>
          <p:grpSpPr>
            <a:xfrm>
              <a:off x="5919643" y="4253441"/>
              <a:ext cx="1121790" cy="428705"/>
              <a:chOff x="6799536" y="4221691"/>
              <a:chExt cx="1121790" cy="428705"/>
            </a:xfrm>
          </p:grpSpPr>
          <p:cxnSp>
            <p:nvCxnSpPr>
              <p:cNvPr id="128" name="Gerade Verbindung 127"/>
              <p:cNvCxnSpPr>
                <a:stCxn id="133" idx="5"/>
                <a:endCxn id="135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/>
              <p:cNvCxnSpPr>
                <a:stCxn id="135" idx="5"/>
                <a:endCxn id="137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uppieren 129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137" name="Gleichschenkliges Dreieck 136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Textfeld 137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2.2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1" name="Gruppieren 130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135" name="Gleichschenkliges Dreieck 134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Textfeld 135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2" name="Gruppieren 131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133" name="Gleichschenkliges Dreieck 132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4" name="Textfeld 133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97" name="Rechteck 196"/>
          <p:cNvSpPr/>
          <p:nvPr/>
        </p:nvSpPr>
        <p:spPr>
          <a:xfrm>
            <a:off x="4624012" y="5475826"/>
            <a:ext cx="409063" cy="546933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50" name="Gruppieren 149"/>
          <p:cNvGrpSpPr/>
          <p:nvPr/>
        </p:nvGrpSpPr>
        <p:grpSpPr>
          <a:xfrm>
            <a:off x="4673273" y="5565371"/>
            <a:ext cx="329703" cy="428705"/>
            <a:chOff x="7194625" y="5097958"/>
            <a:chExt cx="329703" cy="428705"/>
          </a:xfrm>
        </p:grpSpPr>
        <p:sp>
          <p:nvSpPr>
            <p:cNvPr id="151" name="Gleichschenkliges Dreieck 150"/>
            <p:cNvSpPr/>
            <p:nvPr/>
          </p:nvSpPr>
          <p:spPr>
            <a:xfrm>
              <a:off x="724324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Textfeld 151"/>
            <p:cNvSpPr txBox="1"/>
            <p:nvPr/>
          </p:nvSpPr>
          <p:spPr>
            <a:xfrm>
              <a:off x="7194625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02" name="Gruppieren 201"/>
          <p:cNvGrpSpPr/>
          <p:nvPr/>
        </p:nvGrpSpPr>
        <p:grpSpPr>
          <a:xfrm>
            <a:off x="3313886" y="5151109"/>
            <a:ext cx="1201069" cy="870179"/>
            <a:chOff x="7320791" y="3839179"/>
            <a:chExt cx="1201069" cy="870179"/>
          </a:xfrm>
        </p:grpSpPr>
        <p:sp>
          <p:nvSpPr>
            <p:cNvPr id="203" name="Rechteck 202"/>
            <p:cNvSpPr/>
            <p:nvPr/>
          </p:nvSpPr>
          <p:spPr>
            <a:xfrm>
              <a:off x="7320792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7320791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Autonomous</a:t>
              </a:r>
              <a:endParaRPr lang="de-DE" sz="1400" b="1"/>
            </a:p>
          </p:txBody>
        </p:sp>
        <p:grpSp>
          <p:nvGrpSpPr>
            <p:cNvPr id="205" name="Gruppieren 204"/>
            <p:cNvGrpSpPr/>
            <p:nvPr/>
          </p:nvGrpSpPr>
          <p:grpSpPr>
            <a:xfrm>
              <a:off x="7365019" y="4253441"/>
              <a:ext cx="1121790" cy="428705"/>
              <a:chOff x="6799536" y="4221691"/>
              <a:chExt cx="1121790" cy="428705"/>
            </a:xfrm>
          </p:grpSpPr>
          <p:cxnSp>
            <p:nvCxnSpPr>
              <p:cNvPr id="206" name="Gerade Verbindung 205"/>
              <p:cNvCxnSpPr>
                <a:stCxn id="211" idx="5"/>
                <a:endCxn id="213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 Verbindung 206"/>
              <p:cNvCxnSpPr>
                <a:stCxn id="213" idx="5"/>
                <a:endCxn id="215" idx="1"/>
              </p:cNvCxnSpPr>
              <p:nvPr/>
            </p:nvCxnSpPr>
            <p:spPr>
              <a:xfrm>
                <a:off x="7418547" y="4321892"/>
                <a:ext cx="279811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8" name="Gruppieren 207"/>
              <p:cNvGrpSpPr/>
              <p:nvPr/>
            </p:nvGrpSpPr>
            <p:grpSpPr>
              <a:xfrm>
                <a:off x="7591623" y="4221691"/>
                <a:ext cx="329703" cy="428705"/>
                <a:chOff x="7986712" y="5097958"/>
                <a:chExt cx="329703" cy="428705"/>
              </a:xfrm>
            </p:grpSpPr>
            <p:sp>
              <p:nvSpPr>
                <p:cNvPr id="215" name="Gleichschenkliges Dreieck 214"/>
                <p:cNvSpPr/>
                <p:nvPr/>
              </p:nvSpPr>
              <p:spPr>
                <a:xfrm>
                  <a:off x="8035330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6" name="Textfeld 215"/>
                <p:cNvSpPr txBox="1"/>
                <p:nvPr/>
              </p:nvSpPr>
              <p:spPr>
                <a:xfrm>
                  <a:off x="7986712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>
                      <a:solidFill>
                        <a:srgbClr val="000000"/>
                      </a:solidFill>
                    </a:rPr>
                    <a:t>2</a:t>
                  </a:r>
                  <a:r>
                    <a:rPr lang="de-DE" sz="1300" b="1" smtClean="0">
                      <a:solidFill>
                        <a:srgbClr val="000000"/>
                      </a:solidFill>
                    </a:rPr>
                    <a:t>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9" name="Gruppieren 208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213" name="Gleichschenkliges Dreieck 212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4" name="Textfeld 213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1.1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10" name="Gruppieren 209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211" name="Gleichschenkliges Dreieck 210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2" name="Textfeld 211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217" name="Gruppieren 216"/>
          <p:cNvGrpSpPr/>
          <p:nvPr/>
        </p:nvGrpSpPr>
        <p:grpSpPr>
          <a:xfrm>
            <a:off x="1998727" y="5151109"/>
            <a:ext cx="1201069" cy="870179"/>
            <a:chOff x="5875415" y="3839179"/>
            <a:chExt cx="1201069" cy="870179"/>
          </a:xfrm>
        </p:grpSpPr>
        <p:sp>
          <p:nvSpPr>
            <p:cNvPr id="218" name="Rechteck 217"/>
            <p:cNvSpPr/>
            <p:nvPr/>
          </p:nvSpPr>
          <p:spPr>
            <a:xfrm>
              <a:off x="5875416" y="3839179"/>
              <a:ext cx="1201068" cy="87017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5875415" y="3839179"/>
              <a:ext cx="1201069" cy="323246"/>
            </a:xfrm>
            <a:prstGeom prst="rect">
              <a:avLst/>
            </a:prstGeom>
            <a:gradFill>
              <a:gsLst>
                <a:gs pos="0">
                  <a:srgbClr val="828282"/>
                </a:gs>
                <a:gs pos="100000">
                  <a:srgbClr val="1E1E1E"/>
                </a:gs>
              </a:gsLst>
              <a:lin ang="5400000" scaled="0"/>
            </a:gra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b="1" smtClean="0"/>
                <a:t>Gamepad</a:t>
              </a:r>
              <a:endParaRPr lang="de-DE" sz="1400" b="1"/>
            </a:p>
          </p:txBody>
        </p:sp>
        <p:grpSp>
          <p:nvGrpSpPr>
            <p:cNvPr id="220" name="Gruppieren 219"/>
            <p:cNvGrpSpPr/>
            <p:nvPr/>
          </p:nvGrpSpPr>
          <p:grpSpPr>
            <a:xfrm>
              <a:off x="5919643" y="4253441"/>
              <a:ext cx="725746" cy="428705"/>
              <a:chOff x="6799536" y="4221691"/>
              <a:chExt cx="725746" cy="428705"/>
            </a:xfrm>
          </p:grpSpPr>
          <p:cxnSp>
            <p:nvCxnSpPr>
              <p:cNvPr id="221" name="Gerade Verbindung 220"/>
              <p:cNvCxnSpPr>
                <a:stCxn id="226" idx="5"/>
                <a:endCxn id="228" idx="1"/>
              </p:cNvCxnSpPr>
              <p:nvPr/>
            </p:nvCxnSpPr>
            <p:spPr>
              <a:xfrm>
                <a:off x="7022504" y="4321892"/>
                <a:ext cx="279810" cy="0"/>
              </a:xfrm>
              <a:prstGeom prst="line">
                <a:avLst/>
              </a:prstGeom>
              <a:ln w="28575" cmpd="sng">
                <a:solidFill>
                  <a:srgbClr val="0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4" name="Gruppieren 223"/>
              <p:cNvGrpSpPr/>
              <p:nvPr/>
            </p:nvGrpSpPr>
            <p:grpSpPr>
              <a:xfrm>
                <a:off x="7195579" y="4221691"/>
                <a:ext cx="329703" cy="428705"/>
                <a:chOff x="7590668" y="5097958"/>
                <a:chExt cx="329703" cy="428705"/>
              </a:xfrm>
            </p:grpSpPr>
            <p:sp>
              <p:nvSpPr>
                <p:cNvPr id="228" name="Gleichschenkliges Dreieck 227"/>
                <p:cNvSpPr/>
                <p:nvPr/>
              </p:nvSpPr>
              <p:spPr>
                <a:xfrm>
                  <a:off x="7639286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9" name="Textfeld 228"/>
                <p:cNvSpPr txBox="1"/>
                <p:nvPr/>
              </p:nvSpPr>
              <p:spPr>
                <a:xfrm>
                  <a:off x="7590668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2.0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5" name="Gruppieren 224"/>
              <p:cNvGrpSpPr/>
              <p:nvPr/>
            </p:nvGrpSpPr>
            <p:grpSpPr>
              <a:xfrm>
                <a:off x="6799536" y="4221691"/>
                <a:ext cx="329703" cy="428705"/>
                <a:chOff x="7194625" y="5097958"/>
                <a:chExt cx="329703" cy="428705"/>
              </a:xfrm>
            </p:grpSpPr>
            <p:sp>
              <p:nvSpPr>
                <p:cNvPr id="226" name="Gleichschenkliges Dreieck 225"/>
                <p:cNvSpPr/>
                <p:nvPr/>
              </p:nvSpPr>
              <p:spPr>
                <a:xfrm>
                  <a:off x="7243243" y="5097958"/>
                  <a:ext cx="232467" cy="200402"/>
                </a:xfrm>
                <a:prstGeom prst="triangl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7" name="Textfeld 226"/>
                <p:cNvSpPr txBox="1"/>
                <p:nvPr/>
              </p:nvSpPr>
              <p:spPr>
                <a:xfrm>
                  <a:off x="7194625" y="5326608"/>
                  <a:ext cx="329703" cy="2000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1300" b="1" smtClean="0">
                      <a:solidFill>
                        <a:srgbClr val="000000"/>
                      </a:solidFill>
                    </a:rPr>
                    <a:t>1.0</a:t>
                  </a:r>
                  <a:endParaRPr lang="de-DE" sz="13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33" name="Rechteck 232"/>
          <p:cNvSpPr/>
          <p:nvPr/>
        </p:nvSpPr>
        <p:spPr>
          <a:xfrm>
            <a:off x="683569" y="5151109"/>
            <a:ext cx="1201068" cy="87017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0" name="Textfeld 239"/>
          <p:cNvSpPr txBox="1"/>
          <p:nvPr/>
        </p:nvSpPr>
        <p:spPr>
          <a:xfrm>
            <a:off x="4120616" y="4084938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</a:t>
            </a:r>
            <a:r>
              <a:rPr lang="de-DE" sz="1400" b="1">
                <a:solidFill>
                  <a:srgbClr val="000000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263" name="Rechteck 262"/>
          <p:cNvSpPr/>
          <p:nvPr/>
        </p:nvSpPr>
        <p:spPr>
          <a:xfrm>
            <a:off x="4112969" y="3539476"/>
            <a:ext cx="409063" cy="546933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269" name="Gruppieren 268"/>
          <p:cNvGrpSpPr/>
          <p:nvPr/>
        </p:nvGrpSpPr>
        <p:grpSpPr>
          <a:xfrm>
            <a:off x="2954824" y="3629021"/>
            <a:ext cx="1524145" cy="428705"/>
            <a:chOff x="1606932" y="3334013"/>
            <a:chExt cx="1524145" cy="428705"/>
          </a:xfrm>
        </p:grpSpPr>
        <p:cxnSp>
          <p:nvCxnSpPr>
            <p:cNvPr id="246" name="Gerade Verbindung 245"/>
            <p:cNvCxnSpPr>
              <a:stCxn id="249" idx="5"/>
              <a:endCxn id="251" idx="1"/>
            </p:cNvCxnSpPr>
            <p:nvPr/>
          </p:nvCxnSpPr>
          <p:spPr>
            <a:xfrm>
              <a:off x="1829900" y="3434214"/>
              <a:ext cx="279810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8" name="Gruppieren 247"/>
            <p:cNvGrpSpPr/>
            <p:nvPr/>
          </p:nvGrpSpPr>
          <p:grpSpPr>
            <a:xfrm>
              <a:off x="1606932" y="3334013"/>
              <a:ext cx="329703" cy="428705"/>
              <a:chOff x="7194625" y="5097958"/>
              <a:chExt cx="329703" cy="428705"/>
            </a:xfrm>
          </p:grpSpPr>
          <p:sp>
            <p:nvSpPr>
              <p:cNvPr id="249" name="Gleichschenkliges Dreieck 248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Textfeld 249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5" name="Gerade Verbindung 254"/>
            <p:cNvCxnSpPr>
              <a:stCxn id="251" idx="5"/>
              <a:endCxn id="259" idx="1"/>
            </p:cNvCxnSpPr>
            <p:nvPr/>
          </p:nvCxnSpPr>
          <p:spPr>
            <a:xfrm>
              <a:off x="2225943" y="3434214"/>
              <a:ext cx="286122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255"/>
            <p:cNvCxnSpPr>
              <a:stCxn id="259" idx="5"/>
              <a:endCxn id="257" idx="1"/>
            </p:cNvCxnSpPr>
            <p:nvPr/>
          </p:nvCxnSpPr>
          <p:spPr>
            <a:xfrm>
              <a:off x="2628298" y="3434214"/>
              <a:ext cx="279811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7" name="Gruppieren 266"/>
            <p:cNvGrpSpPr/>
            <p:nvPr/>
          </p:nvGrpSpPr>
          <p:grpSpPr>
            <a:xfrm>
              <a:off x="2801374" y="3334013"/>
              <a:ext cx="329703" cy="428705"/>
              <a:chOff x="2801374" y="3334013"/>
              <a:chExt cx="329703" cy="428705"/>
            </a:xfrm>
          </p:grpSpPr>
          <p:sp>
            <p:nvSpPr>
              <p:cNvPr id="257" name="Gleichschenkliges Dreieck 256"/>
              <p:cNvSpPr/>
              <p:nvPr/>
            </p:nvSpPr>
            <p:spPr>
              <a:xfrm>
                <a:off x="2849992" y="3334013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Textfeld 257"/>
              <p:cNvSpPr txBox="1"/>
              <p:nvPr/>
            </p:nvSpPr>
            <p:spPr>
              <a:xfrm>
                <a:off x="2801374" y="3562663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>
                    <a:solidFill>
                      <a:srgbClr val="000000"/>
                    </a:solidFill>
                  </a:rPr>
                  <a:t>2</a:t>
                </a:r>
                <a:r>
                  <a:rPr lang="de-DE" sz="1300" b="1" smtClean="0">
                    <a:solidFill>
                      <a:srgbClr val="000000"/>
                    </a:solidFill>
                  </a:rPr>
                  <a:t>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8" name="Gruppieren 267"/>
            <p:cNvGrpSpPr/>
            <p:nvPr/>
          </p:nvGrpSpPr>
          <p:grpSpPr>
            <a:xfrm>
              <a:off x="2405330" y="3334013"/>
              <a:ext cx="329703" cy="428705"/>
              <a:chOff x="2405330" y="3334013"/>
              <a:chExt cx="329703" cy="428705"/>
            </a:xfrm>
          </p:grpSpPr>
          <p:sp>
            <p:nvSpPr>
              <p:cNvPr id="259" name="Gleichschenkliges Dreieck 258"/>
              <p:cNvSpPr/>
              <p:nvPr/>
            </p:nvSpPr>
            <p:spPr>
              <a:xfrm>
                <a:off x="2453948" y="3334013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Textfeld 259"/>
              <p:cNvSpPr txBox="1"/>
              <p:nvPr/>
            </p:nvSpPr>
            <p:spPr>
              <a:xfrm>
                <a:off x="2405330" y="3562663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1.2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7" name="Gruppieren 246"/>
            <p:cNvGrpSpPr/>
            <p:nvPr/>
          </p:nvGrpSpPr>
          <p:grpSpPr>
            <a:xfrm>
              <a:off x="2002975" y="3334013"/>
              <a:ext cx="329703" cy="428705"/>
              <a:chOff x="7590668" y="5097958"/>
              <a:chExt cx="329703" cy="428705"/>
            </a:xfrm>
          </p:grpSpPr>
          <p:sp>
            <p:nvSpPr>
              <p:cNvPr id="251" name="Gleichschenkliges Dreieck 250"/>
              <p:cNvSpPr/>
              <p:nvPr/>
            </p:nvSpPr>
            <p:spPr>
              <a:xfrm>
                <a:off x="7639286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Textfeld 251"/>
              <p:cNvSpPr txBox="1"/>
              <p:nvPr/>
            </p:nvSpPr>
            <p:spPr>
              <a:xfrm>
                <a:off x="7590668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3" name="Rechteck 192"/>
          <p:cNvSpPr/>
          <p:nvPr/>
        </p:nvSpPr>
        <p:spPr>
          <a:xfrm>
            <a:off x="1487630" y="3537316"/>
            <a:ext cx="824123" cy="501284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727796" y="3628332"/>
            <a:ext cx="1539793" cy="872241"/>
            <a:chOff x="727796" y="3628332"/>
            <a:chExt cx="1539793" cy="872241"/>
          </a:xfrm>
        </p:grpSpPr>
        <p:cxnSp>
          <p:nvCxnSpPr>
            <p:cNvPr id="275" name="Gerade Verbindung 274"/>
            <p:cNvCxnSpPr>
              <a:stCxn id="280" idx="5"/>
              <a:endCxn id="282" idx="1"/>
            </p:cNvCxnSpPr>
            <p:nvPr/>
          </p:nvCxnSpPr>
          <p:spPr>
            <a:xfrm>
              <a:off x="950764" y="3950301"/>
              <a:ext cx="279810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uppieren 276"/>
            <p:cNvGrpSpPr/>
            <p:nvPr/>
          </p:nvGrpSpPr>
          <p:grpSpPr>
            <a:xfrm>
              <a:off x="1519884" y="3628332"/>
              <a:ext cx="747705" cy="428705"/>
              <a:chOff x="7986713" y="5097958"/>
              <a:chExt cx="747705" cy="428705"/>
            </a:xfrm>
          </p:grpSpPr>
          <p:sp>
            <p:nvSpPr>
              <p:cNvPr id="284" name="Gleichschenkliges Dreieck 283"/>
              <p:cNvSpPr/>
              <p:nvPr/>
            </p:nvSpPr>
            <p:spPr>
              <a:xfrm>
                <a:off x="8244332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Textfeld 284"/>
              <p:cNvSpPr txBox="1"/>
              <p:nvPr/>
            </p:nvSpPr>
            <p:spPr>
              <a:xfrm>
                <a:off x="7986713" y="5326608"/>
                <a:ext cx="747705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Create 1.2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79" name="Gruppieren 278"/>
            <p:cNvGrpSpPr/>
            <p:nvPr/>
          </p:nvGrpSpPr>
          <p:grpSpPr>
            <a:xfrm>
              <a:off x="727796" y="3850100"/>
              <a:ext cx="329703" cy="428705"/>
              <a:chOff x="7194625" y="5097958"/>
              <a:chExt cx="329703" cy="428705"/>
            </a:xfrm>
          </p:grpSpPr>
          <p:sp>
            <p:nvSpPr>
              <p:cNvPr id="280" name="Gleichschenkliges Dreieck 279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Textfeld 280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86" name="Gerade Verbindung 285"/>
            <p:cNvCxnSpPr>
              <a:stCxn id="282" idx="5"/>
            </p:cNvCxnSpPr>
            <p:nvPr/>
          </p:nvCxnSpPr>
          <p:spPr>
            <a:xfrm flipV="1">
              <a:off x="1346807" y="3728533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8" name="Gruppieren 287"/>
            <p:cNvGrpSpPr/>
            <p:nvPr/>
          </p:nvGrpSpPr>
          <p:grpSpPr>
            <a:xfrm>
              <a:off x="1519883" y="4071868"/>
              <a:ext cx="747706" cy="428705"/>
              <a:chOff x="7986713" y="5097958"/>
              <a:chExt cx="747706" cy="428705"/>
            </a:xfrm>
          </p:grpSpPr>
          <p:sp>
            <p:nvSpPr>
              <p:cNvPr id="289" name="Gleichschenkliges Dreieck 288"/>
              <p:cNvSpPr/>
              <p:nvPr/>
            </p:nvSpPr>
            <p:spPr>
              <a:xfrm>
                <a:off x="824433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Textfeld 289"/>
              <p:cNvSpPr txBox="1"/>
              <p:nvPr/>
            </p:nvSpPr>
            <p:spPr>
              <a:xfrm>
                <a:off x="7986713" y="5326608"/>
                <a:ext cx="747706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Kobuki 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92" name="Gerade Verbindung 291"/>
            <p:cNvCxnSpPr/>
            <p:nvPr/>
          </p:nvCxnSpPr>
          <p:spPr>
            <a:xfrm>
              <a:off x="1346807" y="3950301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8" name="Gruppieren 277"/>
            <p:cNvGrpSpPr/>
            <p:nvPr/>
          </p:nvGrpSpPr>
          <p:grpSpPr>
            <a:xfrm>
              <a:off x="1123839" y="3850100"/>
              <a:ext cx="329703" cy="428705"/>
              <a:chOff x="7590668" y="5097958"/>
              <a:chExt cx="329703" cy="428705"/>
            </a:xfrm>
          </p:grpSpPr>
          <p:sp>
            <p:nvSpPr>
              <p:cNvPr id="282" name="Gleichschenkliges Dreieck 281"/>
              <p:cNvSpPr/>
              <p:nvPr/>
            </p:nvSpPr>
            <p:spPr>
              <a:xfrm>
                <a:off x="7639286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Textfeld 282"/>
              <p:cNvSpPr txBox="1"/>
              <p:nvPr/>
            </p:nvSpPr>
            <p:spPr>
              <a:xfrm>
                <a:off x="7590668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2" name="Rechteck 231"/>
          <p:cNvSpPr/>
          <p:nvPr/>
        </p:nvSpPr>
        <p:spPr>
          <a:xfrm>
            <a:off x="7666568" y="3539476"/>
            <a:ext cx="409063" cy="546933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8" name="Rechteck 177"/>
          <p:cNvSpPr/>
          <p:nvPr/>
        </p:nvSpPr>
        <p:spPr>
          <a:xfrm>
            <a:off x="3869923" y="1859247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190" name="Rechteck 189"/>
          <p:cNvSpPr/>
          <p:nvPr/>
        </p:nvSpPr>
        <p:spPr>
          <a:xfrm>
            <a:off x="4373409" y="1664015"/>
            <a:ext cx="409063" cy="502924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grpSp>
        <p:nvGrpSpPr>
          <p:cNvPr id="356" name="Gruppieren 355"/>
          <p:cNvGrpSpPr/>
          <p:nvPr/>
        </p:nvGrpSpPr>
        <p:grpSpPr>
          <a:xfrm>
            <a:off x="3914151" y="1755030"/>
            <a:ext cx="1233074" cy="872241"/>
            <a:chOff x="5401159" y="1953578"/>
            <a:chExt cx="1233074" cy="872241"/>
          </a:xfrm>
        </p:grpSpPr>
        <p:cxnSp>
          <p:nvCxnSpPr>
            <p:cNvPr id="327" name="Gerade Verbindung 326"/>
            <p:cNvCxnSpPr/>
            <p:nvPr/>
          </p:nvCxnSpPr>
          <p:spPr>
            <a:xfrm flipV="1">
              <a:off x="5627362" y="2053779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328"/>
            <p:cNvCxnSpPr/>
            <p:nvPr/>
          </p:nvCxnSpPr>
          <p:spPr>
            <a:xfrm>
              <a:off x="5627362" y="2275547"/>
              <a:ext cx="279811" cy="221768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uppieren 325"/>
            <p:cNvGrpSpPr/>
            <p:nvPr/>
          </p:nvGrpSpPr>
          <p:grpSpPr>
            <a:xfrm>
              <a:off x="5401159" y="2175346"/>
              <a:ext cx="329703" cy="428705"/>
              <a:chOff x="7194625" y="5097958"/>
              <a:chExt cx="329703" cy="428705"/>
            </a:xfrm>
          </p:grpSpPr>
          <p:sp>
            <p:nvSpPr>
              <p:cNvPr id="337" name="Textfeld 336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36" name="Gleichschenkliges Dreieck 335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53" name="Gruppieren 352"/>
            <p:cNvGrpSpPr/>
            <p:nvPr/>
          </p:nvGrpSpPr>
          <p:grpSpPr>
            <a:xfrm>
              <a:off x="5897170" y="1953578"/>
              <a:ext cx="329703" cy="428705"/>
              <a:chOff x="5897170" y="1953578"/>
              <a:chExt cx="329703" cy="428705"/>
            </a:xfrm>
          </p:grpSpPr>
          <p:sp>
            <p:nvSpPr>
              <p:cNvPr id="341" name="Gleichschenkliges Dreieck 340"/>
              <p:cNvSpPr/>
              <p:nvPr/>
            </p:nvSpPr>
            <p:spPr>
              <a:xfrm>
                <a:off x="5945788" y="195357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Textfeld 341"/>
              <p:cNvSpPr txBox="1"/>
              <p:nvPr/>
            </p:nvSpPr>
            <p:spPr>
              <a:xfrm>
                <a:off x="5897170" y="218222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347" name="Gerade Verbindung 346"/>
            <p:cNvCxnSpPr>
              <a:stCxn id="345" idx="5"/>
              <a:endCxn id="348" idx="1"/>
            </p:cNvCxnSpPr>
            <p:nvPr/>
          </p:nvCxnSpPr>
          <p:spPr>
            <a:xfrm>
              <a:off x="6120138" y="2497315"/>
              <a:ext cx="291127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5" name="Gruppieren 354"/>
            <p:cNvGrpSpPr/>
            <p:nvPr/>
          </p:nvGrpSpPr>
          <p:grpSpPr>
            <a:xfrm>
              <a:off x="6304530" y="2397114"/>
              <a:ext cx="329703" cy="428705"/>
              <a:chOff x="6304530" y="2397114"/>
              <a:chExt cx="329703" cy="428705"/>
            </a:xfrm>
          </p:grpSpPr>
          <p:sp>
            <p:nvSpPr>
              <p:cNvPr id="348" name="Gleichschenkliges Dreieck 347"/>
              <p:cNvSpPr/>
              <p:nvPr/>
            </p:nvSpPr>
            <p:spPr>
              <a:xfrm>
                <a:off x="635314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9" name="Textfeld 348"/>
              <p:cNvSpPr txBox="1"/>
              <p:nvPr/>
            </p:nvSpPr>
            <p:spPr>
              <a:xfrm>
                <a:off x="630453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2.1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4" name="Gruppieren 353"/>
            <p:cNvGrpSpPr/>
            <p:nvPr/>
          </p:nvGrpSpPr>
          <p:grpSpPr>
            <a:xfrm>
              <a:off x="5897170" y="2397114"/>
              <a:ext cx="329703" cy="428705"/>
              <a:chOff x="5897170" y="2397114"/>
              <a:chExt cx="329703" cy="428705"/>
            </a:xfrm>
          </p:grpSpPr>
          <p:sp>
            <p:nvSpPr>
              <p:cNvPr id="346" name="Textfeld 345"/>
              <p:cNvSpPr txBox="1"/>
              <p:nvPr/>
            </p:nvSpPr>
            <p:spPr>
              <a:xfrm>
                <a:off x="5897170" y="2625764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>
                    <a:solidFill>
                      <a:srgbClr val="000000"/>
                    </a:solidFill>
                  </a:rPr>
                  <a:t>2</a:t>
                </a:r>
                <a:r>
                  <a:rPr lang="de-DE" sz="1300" b="1" smtClean="0">
                    <a:solidFill>
                      <a:srgbClr val="000000"/>
                    </a:solidFill>
                  </a:rPr>
                  <a:t>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45" name="Gleichschenkliges Dreieck 344"/>
              <p:cNvSpPr/>
              <p:nvPr/>
            </p:nvSpPr>
            <p:spPr>
              <a:xfrm>
                <a:off x="5945788" y="2397114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183" name="Textfeld 182"/>
          <p:cNvSpPr txBox="1"/>
          <p:nvPr/>
        </p:nvSpPr>
        <p:spPr>
          <a:xfrm>
            <a:off x="8066093" y="4084938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[1..3]</a:t>
            </a:r>
            <a:endParaRPr lang="de-DE" sz="1400" b="1">
              <a:solidFill>
                <a:srgbClr val="000000"/>
              </a:solidFill>
            </a:endParaRPr>
          </a:p>
        </p:txBody>
      </p:sp>
      <p:grpSp>
        <p:nvGrpSpPr>
          <p:cNvPr id="230" name="Gruppieren 229"/>
          <p:cNvGrpSpPr/>
          <p:nvPr/>
        </p:nvGrpSpPr>
        <p:grpSpPr>
          <a:xfrm>
            <a:off x="7303591" y="3629021"/>
            <a:ext cx="725746" cy="428705"/>
            <a:chOff x="6799536" y="4221691"/>
            <a:chExt cx="725746" cy="428705"/>
          </a:xfrm>
        </p:grpSpPr>
        <p:cxnSp>
          <p:nvCxnSpPr>
            <p:cNvPr id="231" name="Gerade Verbindung 230"/>
            <p:cNvCxnSpPr>
              <a:stCxn id="245" idx="5"/>
              <a:endCxn id="254" idx="1"/>
            </p:cNvCxnSpPr>
            <p:nvPr/>
          </p:nvCxnSpPr>
          <p:spPr>
            <a:xfrm>
              <a:off x="7022504" y="4321892"/>
              <a:ext cx="279810" cy="0"/>
            </a:xfrm>
            <a:prstGeom prst="line">
              <a:avLst/>
            </a:prstGeom>
            <a:ln w="28575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9" name="Gruppieren 238"/>
            <p:cNvGrpSpPr/>
            <p:nvPr/>
          </p:nvGrpSpPr>
          <p:grpSpPr>
            <a:xfrm>
              <a:off x="7195579" y="4221691"/>
              <a:ext cx="329703" cy="428705"/>
              <a:chOff x="7590668" y="5097958"/>
              <a:chExt cx="329703" cy="428705"/>
            </a:xfrm>
          </p:grpSpPr>
          <p:sp>
            <p:nvSpPr>
              <p:cNvPr id="254" name="Gleichschenkliges Dreieck 253"/>
              <p:cNvSpPr/>
              <p:nvPr/>
            </p:nvSpPr>
            <p:spPr>
              <a:xfrm>
                <a:off x="7639286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Textfeld 260"/>
              <p:cNvSpPr txBox="1"/>
              <p:nvPr/>
            </p:nvSpPr>
            <p:spPr>
              <a:xfrm>
                <a:off x="7590668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1.1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1" name="Gruppieren 240"/>
            <p:cNvGrpSpPr/>
            <p:nvPr/>
          </p:nvGrpSpPr>
          <p:grpSpPr>
            <a:xfrm>
              <a:off x="6799536" y="4221691"/>
              <a:ext cx="329703" cy="428705"/>
              <a:chOff x="7194625" y="5097958"/>
              <a:chExt cx="329703" cy="428705"/>
            </a:xfrm>
          </p:grpSpPr>
          <p:sp>
            <p:nvSpPr>
              <p:cNvPr id="245" name="Gleichschenkliges Dreieck 244"/>
              <p:cNvSpPr/>
              <p:nvPr/>
            </p:nvSpPr>
            <p:spPr>
              <a:xfrm>
                <a:off x="7243243" y="5097958"/>
                <a:ext cx="232467" cy="200402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Textfeld 252"/>
              <p:cNvSpPr txBox="1"/>
              <p:nvPr/>
            </p:nvSpPr>
            <p:spPr>
              <a:xfrm>
                <a:off x="7194625" y="5326608"/>
                <a:ext cx="329703" cy="2000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300" b="1" smtClean="0">
                    <a:solidFill>
                      <a:srgbClr val="000000"/>
                    </a:solidFill>
                  </a:rPr>
                  <a:t>1.0</a:t>
                </a:r>
                <a:endParaRPr lang="de-DE" sz="13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" name="Rechteck 173"/>
          <p:cNvSpPr/>
          <p:nvPr/>
        </p:nvSpPr>
        <p:spPr>
          <a:xfrm>
            <a:off x="683568" y="5474355"/>
            <a:ext cx="409063" cy="54693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270" name="Rechteck 269"/>
          <p:cNvSpPr/>
          <p:nvPr/>
        </p:nvSpPr>
        <p:spPr>
          <a:xfrm>
            <a:off x="683568" y="5475826"/>
            <a:ext cx="409063" cy="546933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235" name="Gruppieren 234"/>
          <p:cNvGrpSpPr/>
          <p:nvPr/>
        </p:nvGrpSpPr>
        <p:grpSpPr>
          <a:xfrm>
            <a:off x="727796" y="5565371"/>
            <a:ext cx="329703" cy="428705"/>
            <a:chOff x="7194625" y="5097958"/>
            <a:chExt cx="329703" cy="428705"/>
          </a:xfrm>
        </p:grpSpPr>
        <p:sp>
          <p:nvSpPr>
            <p:cNvPr id="236" name="Gleichschenkliges Dreieck 235"/>
            <p:cNvSpPr/>
            <p:nvPr/>
          </p:nvSpPr>
          <p:spPr>
            <a:xfrm>
              <a:off x="7243243" y="5097958"/>
              <a:ext cx="232467" cy="20040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Textfeld 236"/>
            <p:cNvSpPr txBox="1"/>
            <p:nvPr/>
          </p:nvSpPr>
          <p:spPr>
            <a:xfrm>
              <a:off x="7194625" y="5326608"/>
              <a:ext cx="329703" cy="200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300" b="1" smtClean="0">
                  <a:solidFill>
                    <a:srgbClr val="000000"/>
                  </a:solidFill>
                </a:rPr>
                <a:t>1.0</a:t>
              </a:r>
              <a:endParaRPr lang="de-DE" sz="1300" b="1">
                <a:solidFill>
                  <a:srgbClr val="000000"/>
                </a:solidFill>
              </a:endParaRPr>
            </a:p>
          </p:txBody>
        </p:sp>
      </p:grpSp>
      <p:sp>
        <p:nvSpPr>
          <p:cNvPr id="192" name="Rechteck 191"/>
          <p:cNvSpPr/>
          <p:nvPr/>
        </p:nvSpPr>
        <p:spPr>
          <a:xfrm>
            <a:off x="880631" y="1361157"/>
            <a:ext cx="1234059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Requirement 4</a:t>
            </a:r>
            <a:endParaRPr lang="de-DE" sz="1200" b="1">
              <a:solidFill>
                <a:srgbClr val="000000"/>
              </a:solidFill>
            </a:endParaRPr>
          </a:p>
        </p:txBody>
      </p:sp>
      <p:cxnSp>
        <p:nvCxnSpPr>
          <p:cNvPr id="8" name="Gerade Verbindung 7"/>
          <p:cNvCxnSpPr>
            <a:stCxn id="194" idx="1"/>
            <a:endCxn id="182" idx="3"/>
          </p:cNvCxnSpPr>
          <p:nvPr/>
        </p:nvCxnSpPr>
        <p:spPr>
          <a:xfrm flipH="1">
            <a:off x="5174028" y="2365141"/>
            <a:ext cx="509613" cy="0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96" name="Rechteck 195"/>
          <p:cNvSpPr/>
          <p:nvPr/>
        </p:nvSpPr>
        <p:spPr>
          <a:xfrm>
            <a:off x="5683641" y="1340768"/>
            <a:ext cx="2827899" cy="766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r>
              <a:rPr lang="de-DE" sz="1400" b="1" smtClean="0">
                <a:solidFill>
                  <a:srgbClr val="000000"/>
                </a:solidFill>
              </a:rPr>
              <a:t>importance(v) = 1/(</a:t>
            </a:r>
            <a:r>
              <a:rPr lang="de-DE" sz="1400" b="1" smtClean="0">
                <a:solidFill>
                  <a:schemeClr val="tx2"/>
                </a:solidFill>
              </a:rPr>
              <a:t>0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1.0</a:t>
            </a:r>
          </a:p>
          <a:p>
            <a:r>
              <a:rPr lang="de-DE" sz="1400" b="1" smtClean="0">
                <a:solidFill>
                  <a:srgbClr val="000000"/>
                </a:solidFill>
              </a:rPr>
              <a:t>novelty(v) = 1/(</a:t>
            </a:r>
            <a:r>
              <a:rPr lang="de-DE" sz="1400" b="1" smtClean="0">
                <a:solidFill>
                  <a:schemeClr val="tx2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0.5</a:t>
            </a:r>
          </a:p>
          <a:p>
            <a:endParaRPr lang="de-DE" sz="400" b="1" smtClean="0">
              <a:solidFill>
                <a:srgbClr val="000000"/>
              </a:solidFill>
            </a:endParaRPr>
          </a:p>
          <a:p>
            <a:r>
              <a:rPr lang="de-DE" sz="1400" b="1" smtClean="0">
                <a:solidFill>
                  <a:srgbClr val="000000"/>
                </a:solidFill>
              </a:rPr>
              <a:t>score(v) = i(v) * n(v) = </a:t>
            </a:r>
            <a:r>
              <a:rPr lang="de-DE" sz="1400" b="1" u="sng" smtClean="0">
                <a:solidFill>
                  <a:schemeClr val="tx2"/>
                </a:solidFill>
              </a:rPr>
              <a:t>0.5</a:t>
            </a:r>
            <a:endParaRPr lang="de-DE" sz="1400" b="1" u="sng">
              <a:solidFill>
                <a:schemeClr val="tx2"/>
              </a:solidFill>
            </a:endParaRPr>
          </a:p>
        </p:txBody>
      </p:sp>
      <p:cxnSp>
        <p:nvCxnSpPr>
          <p:cNvPr id="14" name="Gerade Verbindung 13"/>
          <p:cNvCxnSpPr>
            <a:stCxn id="196" idx="1"/>
            <a:endCxn id="178" idx="3"/>
          </p:cNvCxnSpPr>
          <p:nvPr/>
        </p:nvCxnSpPr>
        <p:spPr>
          <a:xfrm flipH="1">
            <a:off x="4278986" y="1723773"/>
            <a:ext cx="1404655" cy="408941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44" name="Rechteck 143"/>
          <p:cNvSpPr/>
          <p:nvPr/>
        </p:nvSpPr>
        <p:spPr>
          <a:xfrm>
            <a:off x="4629045" y="5151109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Bump</a:t>
            </a:r>
            <a:endParaRPr lang="de-DE" sz="1400" b="1"/>
          </a:p>
        </p:txBody>
      </p:sp>
      <p:sp>
        <p:nvSpPr>
          <p:cNvPr id="234" name="Rechteck 233"/>
          <p:cNvSpPr/>
          <p:nvPr/>
        </p:nvSpPr>
        <p:spPr>
          <a:xfrm>
            <a:off x="683568" y="5151109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  <p:sp>
        <p:nvSpPr>
          <p:cNvPr id="244" name="Rechteck 243"/>
          <p:cNvSpPr/>
          <p:nvPr/>
        </p:nvSpPr>
        <p:spPr>
          <a:xfrm>
            <a:off x="2910596" y="3214759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273" name="Rechteck 272"/>
          <p:cNvSpPr/>
          <p:nvPr/>
        </p:nvSpPr>
        <p:spPr>
          <a:xfrm>
            <a:off x="683568" y="3214070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Engine</a:t>
            </a:r>
            <a:endParaRPr lang="de-DE" sz="1400" b="1"/>
          </a:p>
        </p:txBody>
      </p:sp>
      <p:sp>
        <p:nvSpPr>
          <p:cNvPr id="323" name="Rechteck 322"/>
          <p:cNvSpPr/>
          <p:nvPr/>
        </p:nvSpPr>
        <p:spPr>
          <a:xfrm>
            <a:off x="3869923" y="1340768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sp>
        <p:nvSpPr>
          <p:cNvPr id="223" name="Rechteck 222"/>
          <p:cNvSpPr/>
          <p:nvPr/>
        </p:nvSpPr>
        <p:spPr>
          <a:xfrm>
            <a:off x="7259363" y="3214759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Detection</a:t>
            </a:r>
            <a:endParaRPr lang="de-DE" sz="1400" b="1"/>
          </a:p>
        </p:txBody>
      </p:sp>
      <p:sp>
        <p:nvSpPr>
          <p:cNvPr id="266" name="Rechteck 265"/>
          <p:cNvSpPr/>
          <p:nvPr/>
        </p:nvSpPr>
        <p:spPr>
          <a:xfrm>
            <a:off x="5103007" y="3214759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Webservice</a:t>
            </a:r>
            <a:endParaRPr lang="de-DE" sz="1400" b="1"/>
          </a:p>
        </p:txBody>
      </p:sp>
      <p:sp>
        <p:nvSpPr>
          <p:cNvPr id="242" name="Ellipse 241"/>
          <p:cNvSpPr/>
          <p:nvPr/>
        </p:nvSpPr>
        <p:spPr>
          <a:xfrm>
            <a:off x="3640720" y="3140968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Ellipse 301"/>
          <p:cNvSpPr/>
          <p:nvPr/>
        </p:nvSpPr>
        <p:spPr>
          <a:xfrm>
            <a:off x="1453542" y="3135816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8" name="Ellipse 197"/>
          <p:cNvSpPr/>
          <p:nvPr/>
        </p:nvSpPr>
        <p:spPr>
          <a:xfrm>
            <a:off x="7780564" y="3140968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4" name="Ellipse 263"/>
          <p:cNvSpPr/>
          <p:nvPr/>
        </p:nvSpPr>
        <p:spPr>
          <a:xfrm>
            <a:off x="5628797" y="3140968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7" name="Rechteck 296"/>
          <p:cNvSpPr/>
          <p:nvPr/>
        </p:nvSpPr>
        <p:spPr>
          <a:xfrm>
            <a:off x="629006" y="1923850"/>
            <a:ext cx="1733196" cy="766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r>
              <a:rPr lang="de-DE" sz="1400" b="1" smtClean="0">
                <a:solidFill>
                  <a:srgbClr val="000000"/>
                </a:solidFill>
              </a:rPr>
              <a:t>i(v) = 1/(</a:t>
            </a:r>
            <a:r>
              <a:rPr lang="de-DE" sz="1400" b="1">
                <a:solidFill>
                  <a:schemeClr val="tx2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0.5</a:t>
            </a:r>
          </a:p>
          <a:p>
            <a:r>
              <a:rPr lang="de-DE" sz="1400" b="1" smtClean="0">
                <a:solidFill>
                  <a:srgbClr val="000000"/>
                </a:solidFill>
              </a:rPr>
              <a:t>n(v) = 1/(</a:t>
            </a:r>
            <a:r>
              <a:rPr lang="de-DE" sz="1400" b="1">
                <a:solidFill>
                  <a:schemeClr val="tx2"/>
                </a:solidFill>
              </a:rPr>
              <a:t>0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1.0</a:t>
            </a:r>
          </a:p>
          <a:p>
            <a:endParaRPr lang="de-DE" sz="400" b="1" smtClean="0">
              <a:solidFill>
                <a:srgbClr val="000000"/>
              </a:solidFill>
            </a:endParaRPr>
          </a:p>
          <a:p>
            <a:r>
              <a:rPr lang="de-DE" sz="1400" b="1" smtClean="0">
                <a:solidFill>
                  <a:srgbClr val="000000"/>
                </a:solidFill>
              </a:rPr>
              <a:t>s(v) = i(v) * n(v) = </a:t>
            </a:r>
            <a:r>
              <a:rPr lang="de-DE" sz="1400" b="1" u="sng" smtClean="0">
                <a:solidFill>
                  <a:schemeClr val="tx2"/>
                </a:solidFill>
              </a:rPr>
              <a:t>0.5</a:t>
            </a:r>
            <a:endParaRPr lang="de-DE" sz="1400" b="1" u="sng">
              <a:solidFill>
                <a:schemeClr val="tx2"/>
              </a:solidFill>
            </a:endParaRPr>
          </a:p>
        </p:txBody>
      </p:sp>
      <p:cxnSp>
        <p:nvCxnSpPr>
          <p:cNvPr id="298" name="Gerade Verbindung 297"/>
          <p:cNvCxnSpPr>
            <a:stCxn id="297" idx="2"/>
            <a:endCxn id="193" idx="0"/>
          </p:cNvCxnSpPr>
          <p:nvPr/>
        </p:nvCxnSpPr>
        <p:spPr>
          <a:xfrm>
            <a:off x="1495604" y="2689860"/>
            <a:ext cx="404088" cy="847456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2" name="Gerade Verbindung 11"/>
          <p:cNvCxnSpPr>
            <a:stCxn id="194" idx="2"/>
            <a:endCxn id="193" idx="3"/>
          </p:cNvCxnSpPr>
          <p:nvPr/>
        </p:nvCxnSpPr>
        <p:spPr>
          <a:xfrm flipH="1">
            <a:off x="2311753" y="2506374"/>
            <a:ext cx="4785838" cy="1281584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94" name="Rechteck 193"/>
          <p:cNvSpPr/>
          <p:nvPr/>
        </p:nvSpPr>
        <p:spPr>
          <a:xfrm>
            <a:off x="5683641" y="2223907"/>
            <a:ext cx="2827899" cy="282467"/>
          </a:xfrm>
          <a:prstGeom prst="rect">
            <a:avLst/>
          </a:prstGeom>
          <a:gradFill>
            <a:gsLst>
              <a:gs pos="50000">
                <a:schemeClr val="accent2"/>
              </a:gs>
              <a:gs pos="0">
                <a:srgbClr val="E1A8A7"/>
              </a:gs>
              <a:gs pos="100000">
                <a:srgbClr val="782C2A"/>
              </a:gs>
            </a:gsLst>
            <a:lin ang="5400000" scaled="0"/>
          </a:gra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>
                <a:solidFill>
                  <a:schemeClr val="bg1"/>
                </a:solidFill>
              </a:rPr>
              <a:t>TurtleBot [</a:t>
            </a:r>
            <a:r>
              <a:rPr lang="de-DE" sz="1200" b="1">
                <a:solidFill>
                  <a:schemeClr val="bg1"/>
                </a:solidFill>
                <a:latin typeface="Symbol" panose="05050102010706020507" pitchFamily="18" charset="2"/>
              </a:rPr>
              <a:t>³</a:t>
            </a:r>
            <a:r>
              <a:rPr lang="de-DE" sz="1200" b="1">
                <a:solidFill>
                  <a:schemeClr val="bg1"/>
                </a:solidFill>
              </a:rPr>
              <a:t> 2.0] </a:t>
            </a:r>
            <a:r>
              <a:rPr lang="de-DE" sz="12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  <a:r>
              <a:rPr lang="de-DE" sz="1200" b="1">
                <a:solidFill>
                  <a:schemeClr val="bg1"/>
                </a:solidFill>
              </a:rPr>
              <a:t> Engine [</a:t>
            </a:r>
            <a:r>
              <a:rPr lang="de-DE" sz="1200" b="1">
                <a:solidFill>
                  <a:schemeClr val="bg1"/>
                </a:solidFill>
                <a:latin typeface="Symbol" panose="05050102010706020507" pitchFamily="18" charset="2"/>
              </a:rPr>
              <a:t>³</a:t>
            </a:r>
            <a:r>
              <a:rPr lang="de-DE" sz="1200" b="1">
                <a:solidFill>
                  <a:schemeClr val="bg1"/>
                </a:solidFill>
              </a:rPr>
              <a:t> Kobuki 1.0]</a:t>
            </a:r>
          </a:p>
        </p:txBody>
      </p:sp>
      <p:cxnSp>
        <p:nvCxnSpPr>
          <p:cNvPr id="303" name="Gerade Verbindung 302"/>
          <p:cNvCxnSpPr>
            <a:stCxn id="300" idx="1"/>
            <a:endCxn id="190" idx="3"/>
          </p:cNvCxnSpPr>
          <p:nvPr/>
        </p:nvCxnSpPr>
        <p:spPr>
          <a:xfrm flipH="1">
            <a:off x="4782472" y="1726203"/>
            <a:ext cx="901169" cy="189274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6" name="Gerade Verbindung 305"/>
          <p:cNvCxnSpPr>
            <a:stCxn id="305" idx="1"/>
            <a:endCxn id="182" idx="3"/>
          </p:cNvCxnSpPr>
          <p:nvPr/>
        </p:nvCxnSpPr>
        <p:spPr>
          <a:xfrm flipH="1">
            <a:off x="5174028" y="1726203"/>
            <a:ext cx="509613" cy="638938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07" name="Rechteck 306"/>
          <p:cNvSpPr/>
          <p:nvPr/>
        </p:nvSpPr>
        <p:spPr>
          <a:xfrm>
            <a:off x="629006" y="1923850"/>
            <a:ext cx="1733196" cy="7660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r>
              <a:rPr lang="de-DE" sz="1400" b="1" smtClean="0">
                <a:solidFill>
                  <a:srgbClr val="000000"/>
                </a:solidFill>
              </a:rPr>
              <a:t>i(v) = 1/(</a:t>
            </a:r>
            <a:r>
              <a:rPr lang="de-DE" sz="1400" b="1">
                <a:solidFill>
                  <a:schemeClr val="tx2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0.5</a:t>
            </a:r>
          </a:p>
          <a:p>
            <a:r>
              <a:rPr lang="de-DE" sz="1400" b="1" smtClean="0">
                <a:solidFill>
                  <a:srgbClr val="000000"/>
                </a:solidFill>
              </a:rPr>
              <a:t>n(v) = 1/(</a:t>
            </a:r>
            <a:r>
              <a:rPr lang="de-DE" sz="1400" b="1">
                <a:solidFill>
                  <a:schemeClr val="tx2"/>
                </a:solidFill>
              </a:rPr>
              <a:t>0</a:t>
            </a:r>
            <a:r>
              <a:rPr lang="de-DE" sz="1400" b="1" smtClean="0">
                <a:solidFill>
                  <a:srgbClr val="000000"/>
                </a:solidFill>
              </a:rPr>
              <a:t> + 1) = </a:t>
            </a:r>
            <a:r>
              <a:rPr lang="de-DE" sz="1400" b="1" smtClean="0">
                <a:solidFill>
                  <a:schemeClr val="tx2"/>
                </a:solidFill>
              </a:rPr>
              <a:t>1.0</a:t>
            </a:r>
          </a:p>
          <a:p>
            <a:endParaRPr lang="de-DE" sz="400" b="1" smtClean="0">
              <a:solidFill>
                <a:srgbClr val="000000"/>
              </a:solidFill>
            </a:endParaRPr>
          </a:p>
          <a:p>
            <a:r>
              <a:rPr lang="de-DE" sz="1400" b="1" smtClean="0">
                <a:solidFill>
                  <a:srgbClr val="000000"/>
                </a:solidFill>
              </a:rPr>
              <a:t>s(v) = i(v) * n(v) = </a:t>
            </a:r>
            <a:r>
              <a:rPr lang="de-DE" sz="1400" b="1" u="sng" smtClean="0">
                <a:solidFill>
                  <a:schemeClr val="tx2"/>
                </a:solidFill>
              </a:rPr>
              <a:t>0.5</a:t>
            </a:r>
            <a:endParaRPr lang="de-DE" sz="1400" b="1" u="sng">
              <a:solidFill>
                <a:schemeClr val="tx2"/>
              </a:solidFill>
            </a:endParaRPr>
          </a:p>
        </p:txBody>
      </p:sp>
      <p:cxnSp>
        <p:nvCxnSpPr>
          <p:cNvPr id="308" name="Gerade Verbindung 307"/>
          <p:cNvCxnSpPr>
            <a:stCxn id="307" idx="2"/>
            <a:endCxn id="191" idx="0"/>
          </p:cNvCxnSpPr>
          <p:nvPr/>
        </p:nvCxnSpPr>
        <p:spPr>
          <a:xfrm>
            <a:off x="1495604" y="2689860"/>
            <a:ext cx="404088" cy="1348740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644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"/>
                            </p:stCondLst>
                            <p:childTnLst>
                              <p:par>
                                <p:cTn id="1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00"/>
                            </p:stCondLst>
                            <p:childTnLst>
                              <p:par>
                                <p:cTn id="1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3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animBg="1"/>
      <p:bldP spid="300" grpId="1" animBg="1"/>
      <p:bldP spid="305" grpId="0" animBg="1"/>
      <p:bldP spid="173" grpId="0" animBg="1"/>
      <p:bldP spid="188" grpId="0" animBg="1"/>
      <p:bldP spid="187" grpId="0" animBg="1"/>
      <p:bldP spid="184" grpId="0" animBg="1"/>
      <p:bldP spid="175" grpId="0" animBg="1"/>
      <p:bldP spid="172" grpId="0" animBg="1"/>
      <p:bldP spid="177" grpId="0" animBg="1"/>
      <p:bldP spid="191" grpId="0" animBg="1"/>
      <p:bldP spid="189" grpId="0" animBg="1"/>
      <p:bldP spid="189" grpId="1" animBg="1"/>
      <p:bldP spid="186" grpId="0" animBg="1"/>
      <p:bldP spid="186" grpId="1" animBg="1"/>
      <p:bldP spid="185" grpId="0" animBg="1"/>
      <p:bldP spid="185" grpId="1" animBg="1"/>
      <p:bldP spid="262" grpId="0" animBg="1"/>
      <p:bldP spid="182" grpId="0" animBg="1"/>
      <p:bldP spid="179" grpId="0" animBg="1"/>
      <p:bldP spid="179" grpId="1" animBg="1"/>
      <p:bldP spid="197" grpId="0" animBg="1"/>
      <p:bldP spid="263" grpId="0" animBg="1"/>
      <p:bldP spid="193" grpId="0" animBg="1"/>
      <p:bldP spid="193" grpId="1" animBg="1"/>
      <p:bldP spid="232" grpId="0" animBg="1"/>
      <p:bldP spid="178" grpId="0" animBg="1"/>
      <p:bldP spid="178" grpId="1" animBg="1"/>
      <p:bldP spid="190" grpId="0" animBg="1"/>
      <p:bldP spid="190" grpId="1" animBg="1"/>
      <p:bldP spid="174" grpId="0" animBg="1"/>
      <p:bldP spid="174" grpId="1" animBg="1"/>
      <p:bldP spid="270" grpId="0" animBg="1"/>
      <p:bldP spid="192" grpId="0" animBg="1"/>
      <p:bldP spid="196" grpId="0" animBg="1"/>
      <p:bldP spid="196" grpId="1" animBg="1"/>
      <p:bldP spid="297" grpId="0" animBg="1"/>
      <p:bldP spid="297" grpId="1" animBg="1"/>
      <p:bldP spid="194" grpId="0" animBg="1"/>
      <p:bldP spid="194" grpId="1" animBg="1"/>
      <p:bldP spid="30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Background</a:t>
            </a:r>
          </a:p>
          <a:p>
            <a:pPr lvl="1"/>
            <a:r>
              <a:rPr lang="de-DE" smtClean="0"/>
              <a:t>Software Ecosystems (SECOs) and Variability</a:t>
            </a:r>
          </a:p>
          <a:p>
            <a:pPr lvl="1"/>
            <a:r>
              <a:rPr lang="de-DE" smtClean="0"/>
              <a:t>Formalization of Feature Models</a:t>
            </a:r>
          </a:p>
          <a:p>
            <a:endParaRPr lang="de-DE" smtClean="0"/>
          </a:p>
          <a:p>
            <a:r>
              <a:rPr lang="de-DE"/>
              <a:t>Problem: </a:t>
            </a:r>
            <a:r>
              <a:rPr lang="de-DE" smtClean="0"/>
              <a:t>No Variability </a:t>
            </a:r>
            <a:r>
              <a:rPr lang="de-DE"/>
              <a:t>in </a:t>
            </a:r>
            <a:r>
              <a:rPr lang="de-DE" smtClean="0"/>
              <a:t>Time </a:t>
            </a:r>
            <a:r>
              <a:rPr lang="de-DE"/>
              <a:t>in </a:t>
            </a:r>
            <a:r>
              <a:rPr lang="de-DE" smtClean="0"/>
              <a:t>Feature Models</a:t>
            </a:r>
            <a:endParaRPr lang="de-DE"/>
          </a:p>
          <a:p>
            <a:endParaRPr lang="de-DE" smtClean="0"/>
          </a:p>
          <a:p>
            <a:r>
              <a:rPr lang="de-DE" smtClean="0"/>
              <a:t>Contributions</a:t>
            </a:r>
          </a:p>
          <a:p>
            <a:pPr lvl="1"/>
            <a:r>
              <a:rPr lang="de-DE" smtClean="0"/>
              <a:t>Hyper Feature Models (HFMs)</a:t>
            </a:r>
          </a:p>
          <a:p>
            <a:pPr lvl="1"/>
            <a:r>
              <a:rPr lang="de-DE" smtClean="0"/>
              <a:t>Version-Aware Constraint Language</a:t>
            </a:r>
          </a:p>
          <a:p>
            <a:pPr lvl="1"/>
            <a:r>
              <a:rPr lang="de-DE" smtClean="0"/>
              <a:t>Automatic Version Selection</a:t>
            </a:r>
          </a:p>
          <a:p>
            <a:endParaRPr lang="de-DE" smtClean="0"/>
          </a:p>
          <a:p>
            <a:r>
              <a:rPr lang="de-DE" smtClean="0"/>
              <a:t>Conclusion: Capturing Variability in </a:t>
            </a:r>
            <a:r>
              <a:rPr lang="de-DE"/>
              <a:t>Space and Time with </a:t>
            </a:r>
            <a:r>
              <a:rPr lang="de-DE" smtClean="0"/>
              <a:t>HFMs</a:t>
            </a:r>
          </a:p>
          <a:p>
            <a:pPr lvl="1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Agenda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7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Problem</a:t>
            </a:r>
            <a:r>
              <a:rPr lang="de-DE"/>
              <a:t>: No </a:t>
            </a:r>
            <a:r>
              <a:rPr lang="de-DE" smtClean="0"/>
              <a:t>variability </a:t>
            </a:r>
            <a:r>
              <a:rPr lang="de-DE"/>
              <a:t>in </a:t>
            </a:r>
            <a:r>
              <a:rPr lang="de-DE" smtClean="0"/>
              <a:t>time </a:t>
            </a:r>
            <a:r>
              <a:rPr lang="de-DE"/>
              <a:t>in Feature Models</a:t>
            </a:r>
          </a:p>
          <a:p>
            <a:endParaRPr lang="de-DE"/>
          </a:p>
          <a:p>
            <a:r>
              <a:rPr lang="de-DE" smtClean="0"/>
              <a:t>Solution</a:t>
            </a:r>
            <a:endParaRPr lang="de-DE"/>
          </a:p>
          <a:p>
            <a:pPr lvl="1"/>
            <a:r>
              <a:rPr lang="de-DE"/>
              <a:t>Hyper Feature Models (HFMs)</a:t>
            </a:r>
          </a:p>
          <a:p>
            <a:pPr lvl="1"/>
            <a:r>
              <a:rPr lang="de-DE"/>
              <a:t>Version-Aware Constraint Language</a:t>
            </a:r>
          </a:p>
          <a:p>
            <a:pPr lvl="1"/>
            <a:r>
              <a:rPr lang="de-DE"/>
              <a:t>Automatic Version Selection</a:t>
            </a:r>
          </a:p>
          <a:p>
            <a:endParaRPr lang="de-DE"/>
          </a:p>
          <a:p>
            <a:r>
              <a:rPr lang="de-DE" smtClean="0"/>
              <a:t>Fulfills initially posed requirements</a:t>
            </a:r>
          </a:p>
          <a:p>
            <a:r>
              <a:rPr lang="de-DE" smtClean="0"/>
              <a:t>Evaluated in case study using TurtleBot driver</a:t>
            </a:r>
          </a:p>
          <a:p>
            <a:endParaRPr lang="de-DE"/>
          </a:p>
          <a:p>
            <a:pPr>
              <a:buFont typeface="Wingdings" panose="05000000000000000000" pitchFamily="2" charset="2"/>
              <a:buChar char="Ø"/>
            </a:pPr>
            <a:r>
              <a:rPr lang="de-DE" smtClean="0"/>
              <a:t>Capturing variability in space and time in Hyper Feature Models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Conclusion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05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Questions</a:t>
            </a:r>
            <a:r>
              <a:rPr lang="de-DE" smtClean="0"/>
              <a:t>, Comments, Feedback?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Thank you for your attention!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4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2230906"/>
          </a:xfrm>
        </p:spPr>
        <p:txBody>
          <a:bodyPr>
            <a:normAutofit/>
          </a:bodyPr>
          <a:lstStyle/>
          <a:p>
            <a:r>
              <a:rPr lang="de-DE" smtClean="0"/>
              <a:t>Software Ecosystems (SECOs)</a:t>
            </a:r>
            <a:endParaRPr lang="de-DE"/>
          </a:p>
          <a:p>
            <a:pPr lvl="1"/>
            <a:r>
              <a:rPr lang="de-DE"/>
              <a:t>Family of closely related software systems</a:t>
            </a:r>
          </a:p>
          <a:p>
            <a:pPr lvl="1"/>
            <a:r>
              <a:rPr lang="de-DE" smtClean="0"/>
              <a:t>E.g</a:t>
            </a:r>
            <a:r>
              <a:rPr lang="de-DE"/>
              <a:t>., Eclipse, Android, ROS etc.</a:t>
            </a:r>
          </a:p>
          <a:p>
            <a:pPr lvl="1"/>
            <a:r>
              <a:rPr lang="de-DE" smtClean="0"/>
              <a:t>Similar to SPLs, but…</a:t>
            </a:r>
            <a:endParaRPr lang="de-DE"/>
          </a:p>
          <a:p>
            <a:pPr lvl="2"/>
            <a:r>
              <a:rPr lang="de-DE" b="1" smtClean="0"/>
              <a:t>Multiple</a:t>
            </a:r>
            <a:r>
              <a:rPr lang="de-DE" smtClean="0"/>
              <a:t> contributors</a:t>
            </a:r>
            <a:endParaRPr lang="de-DE"/>
          </a:p>
          <a:p>
            <a:pPr lvl="2"/>
            <a:r>
              <a:rPr lang="de-DE" b="1" smtClean="0"/>
              <a:t>Frequent (unsynchronized) evolution</a:t>
            </a:r>
            <a:r>
              <a:rPr lang="de-DE" smtClean="0"/>
              <a:t> of variable assets</a:t>
            </a:r>
            <a:endParaRPr lang="de-DE"/>
          </a:p>
          <a:p>
            <a:pPr lvl="1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Background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683568" y="4869160"/>
            <a:ext cx="3816424" cy="1152128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Variability in Space</a:t>
            </a:r>
          </a:p>
          <a:p>
            <a:pPr lvl="1"/>
            <a:r>
              <a:rPr lang="de-DE" smtClean="0"/>
              <a:t>Configuration</a:t>
            </a:r>
          </a:p>
          <a:p>
            <a:pPr lvl="1">
              <a:buFont typeface="Wingdings" pitchFamily="2" charset="2"/>
              <a:buChar char="Ø"/>
            </a:pPr>
            <a:r>
              <a:rPr lang="de-DE" u="sng" smtClean="0"/>
              <a:t>Variant</a:t>
            </a:r>
            <a:r>
              <a:rPr lang="de-DE" smtClean="0"/>
              <a:t> of system</a:t>
            </a:r>
          </a:p>
          <a:p>
            <a:endParaRPr lang="de-DE"/>
          </a:p>
        </p:txBody>
      </p:sp>
      <p:sp>
        <p:nvSpPr>
          <p:cNvPr id="8" name="Inhaltsplatzhalter 6"/>
          <p:cNvSpPr txBox="1">
            <a:spLocks/>
          </p:cNvSpPr>
          <p:nvPr/>
        </p:nvSpPr>
        <p:spPr>
          <a:xfrm>
            <a:off x="4644008" y="4869159"/>
            <a:ext cx="3816424" cy="1152128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Variability in Time</a:t>
            </a:r>
          </a:p>
          <a:p>
            <a:pPr lvl="1"/>
            <a:r>
              <a:rPr lang="de-DE" smtClean="0"/>
              <a:t>Evolution</a:t>
            </a:r>
          </a:p>
          <a:p>
            <a:pPr lvl="1">
              <a:buFont typeface="Wingdings" pitchFamily="2" charset="2"/>
              <a:buChar char="Ø"/>
            </a:pPr>
            <a:r>
              <a:rPr lang="de-DE" u="sng" smtClean="0"/>
              <a:t>Version</a:t>
            </a:r>
            <a:r>
              <a:rPr lang="de-DE" smtClean="0"/>
              <a:t> of system</a:t>
            </a:r>
            <a:endParaRPr lang="de-DE"/>
          </a:p>
        </p:txBody>
      </p:sp>
      <p:pic>
        <p:nvPicPr>
          <p:cNvPr id="9" name="Picture 2" descr="http://www.m0nk3y.info/images/news/eclipse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74" y="3634652"/>
            <a:ext cx="1105939" cy="110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generationrobots.com/img/cms/articles%20et%20tutoriels/ROS/Logo-RO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5442" r="38695" b="21707"/>
          <a:stretch/>
        </p:blipFill>
        <p:spPr bwMode="auto">
          <a:xfrm>
            <a:off x="5220072" y="3795767"/>
            <a:ext cx="2592288" cy="73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cdn.aycontrol.com/wp-content/uploads/2013/08/Android_rob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6" y="3587122"/>
            <a:ext cx="969293" cy="115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erade Verbindung 199"/>
          <p:cNvCxnSpPr>
            <a:stCxn id="219" idx="0"/>
            <a:endCxn id="244" idx="2"/>
          </p:cNvCxnSpPr>
          <p:nvPr/>
        </p:nvCxnSpPr>
        <p:spPr>
          <a:xfrm flipV="1">
            <a:off x="2599262" y="2478432"/>
            <a:ext cx="1113514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6" name="Picture 2" descr="http://store.iheartengineering.com/media/catalog/product/cache/1/image/9df78eab33525d08d6e5fb8d27136e95/i/h/ihe-2700-000c-0000-ba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t="939" r="10737" b="-939"/>
          <a:stretch/>
        </p:blipFill>
        <p:spPr bwMode="auto">
          <a:xfrm>
            <a:off x="683568" y="3486293"/>
            <a:ext cx="1912620" cy="25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7" name="Gerade Verbindung 196"/>
          <p:cNvCxnSpPr>
            <a:stCxn id="323" idx="2"/>
            <a:endCxn id="187" idx="0"/>
          </p:cNvCxnSpPr>
          <p:nvPr/>
        </p:nvCxnSpPr>
        <p:spPr>
          <a:xfrm>
            <a:off x="4522033" y="1664014"/>
            <a:ext cx="1181509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179"/>
          <p:cNvCxnSpPr>
            <a:stCxn id="323" idx="2"/>
            <a:endCxn id="161" idx="0"/>
          </p:cNvCxnSpPr>
          <p:nvPr/>
        </p:nvCxnSpPr>
        <p:spPr>
          <a:xfrm>
            <a:off x="4522033" y="1664014"/>
            <a:ext cx="3337865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198"/>
          <p:cNvCxnSpPr>
            <a:stCxn id="323" idx="2"/>
            <a:endCxn id="244" idx="0"/>
          </p:cNvCxnSpPr>
          <p:nvPr/>
        </p:nvCxnSpPr>
        <p:spPr>
          <a:xfrm flipH="1">
            <a:off x="3712776" y="1664014"/>
            <a:ext cx="809257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Gerade Verbindung 300"/>
          <p:cNvCxnSpPr>
            <a:stCxn id="323" idx="2"/>
            <a:endCxn id="273" idx="0"/>
          </p:cNvCxnSpPr>
          <p:nvPr/>
        </p:nvCxnSpPr>
        <p:spPr>
          <a:xfrm flipH="1">
            <a:off x="1497661" y="1664014"/>
            <a:ext cx="3024372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26" idx="0"/>
            <a:endCxn id="161" idx="2"/>
          </p:cNvCxnSpPr>
          <p:nvPr/>
        </p:nvCxnSpPr>
        <p:spPr>
          <a:xfrm flipV="1">
            <a:off x="6544739" y="2478432"/>
            <a:ext cx="1315159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66" idx="0"/>
            <a:endCxn id="161" idx="2"/>
          </p:cNvCxnSpPr>
          <p:nvPr/>
        </p:nvCxnSpPr>
        <p:spPr>
          <a:xfrm flipV="1">
            <a:off x="7859898" y="2478432"/>
            <a:ext cx="0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Running Example: TurtleBot Driver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7259363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Ultrasound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5944204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Infrared</a:t>
            </a:r>
            <a:endParaRPr lang="de-DE" sz="1400" b="1"/>
          </a:p>
        </p:txBody>
      </p:sp>
      <p:sp>
        <p:nvSpPr>
          <p:cNvPr id="144" name="Rechteck 143"/>
          <p:cNvSpPr/>
          <p:nvPr/>
        </p:nvSpPr>
        <p:spPr>
          <a:xfrm>
            <a:off x="4629045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Bump</a:t>
            </a:r>
            <a:endParaRPr lang="de-DE" sz="1400" b="1"/>
          </a:p>
        </p:txBody>
      </p:sp>
      <p:cxnSp>
        <p:nvCxnSpPr>
          <p:cNvPr id="158" name="Gerade Verbindung 157"/>
          <p:cNvCxnSpPr>
            <a:stCxn id="161" idx="2"/>
            <a:endCxn id="144" idx="0"/>
          </p:cNvCxnSpPr>
          <p:nvPr/>
        </p:nvCxnSpPr>
        <p:spPr>
          <a:xfrm flipH="1">
            <a:off x="5229580" y="2478432"/>
            <a:ext cx="2630318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8066093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[1..3]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161" name="Rechteck 160"/>
          <p:cNvSpPr/>
          <p:nvPr/>
        </p:nvSpPr>
        <p:spPr>
          <a:xfrm>
            <a:off x="7259363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Detection</a:t>
            </a:r>
            <a:endParaRPr lang="de-DE" sz="1400" b="1"/>
          </a:p>
        </p:txBody>
      </p:sp>
      <p:sp>
        <p:nvSpPr>
          <p:cNvPr id="177" name="Ellipse 176"/>
          <p:cNvSpPr/>
          <p:nvPr/>
        </p:nvSpPr>
        <p:spPr>
          <a:xfrm>
            <a:off x="7780564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Rechteck 186"/>
          <p:cNvSpPr/>
          <p:nvPr/>
        </p:nvSpPr>
        <p:spPr>
          <a:xfrm>
            <a:off x="5103007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Webservice</a:t>
            </a:r>
            <a:endParaRPr lang="de-DE" sz="1400" b="1"/>
          </a:p>
        </p:txBody>
      </p:sp>
      <p:sp>
        <p:nvSpPr>
          <p:cNvPr id="185" name="Ellipse 184"/>
          <p:cNvSpPr/>
          <p:nvPr/>
        </p:nvSpPr>
        <p:spPr>
          <a:xfrm>
            <a:off x="5628797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1" name="Gerade Verbindung 200"/>
          <p:cNvCxnSpPr>
            <a:stCxn id="204" idx="0"/>
            <a:endCxn id="244" idx="2"/>
          </p:cNvCxnSpPr>
          <p:nvPr/>
        </p:nvCxnSpPr>
        <p:spPr>
          <a:xfrm flipH="1" flipV="1">
            <a:off x="3712776" y="2478432"/>
            <a:ext cx="201645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hteck 203"/>
          <p:cNvSpPr/>
          <p:nvPr/>
        </p:nvSpPr>
        <p:spPr>
          <a:xfrm>
            <a:off x="3313886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Autonomous</a:t>
            </a:r>
            <a:endParaRPr lang="de-DE" sz="1400" b="1"/>
          </a:p>
        </p:txBody>
      </p:sp>
      <p:sp>
        <p:nvSpPr>
          <p:cNvPr id="219" name="Rechteck 218"/>
          <p:cNvSpPr/>
          <p:nvPr/>
        </p:nvSpPr>
        <p:spPr>
          <a:xfrm>
            <a:off x="1998727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Gamepad</a:t>
            </a:r>
            <a:endParaRPr lang="de-DE" sz="1400" b="1"/>
          </a:p>
        </p:txBody>
      </p:sp>
      <p:sp>
        <p:nvSpPr>
          <p:cNvPr id="234" name="Rechteck 233"/>
          <p:cNvSpPr/>
          <p:nvPr/>
        </p:nvSpPr>
        <p:spPr>
          <a:xfrm>
            <a:off x="683568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  <p:cxnSp>
        <p:nvCxnSpPr>
          <p:cNvPr id="238" name="Gerade Verbindung 237"/>
          <p:cNvCxnSpPr>
            <a:stCxn id="244" idx="2"/>
            <a:endCxn id="234" idx="0"/>
          </p:cNvCxnSpPr>
          <p:nvPr/>
        </p:nvCxnSpPr>
        <p:spPr>
          <a:xfrm flipH="1">
            <a:off x="1284103" y="2478432"/>
            <a:ext cx="2428673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4120616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</a:t>
            </a:r>
            <a:r>
              <a:rPr lang="de-DE" sz="1400" b="1">
                <a:solidFill>
                  <a:srgbClr val="000000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244" name="Rechteck 243"/>
          <p:cNvSpPr/>
          <p:nvPr/>
        </p:nvSpPr>
        <p:spPr>
          <a:xfrm>
            <a:off x="2910596" y="2155186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242" name="Ellipse 241"/>
          <p:cNvSpPr/>
          <p:nvPr/>
        </p:nvSpPr>
        <p:spPr>
          <a:xfrm>
            <a:off x="3640720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Rechteck 272"/>
          <p:cNvSpPr/>
          <p:nvPr/>
        </p:nvSpPr>
        <p:spPr>
          <a:xfrm>
            <a:off x="683568" y="2155186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Engine</a:t>
            </a:r>
            <a:endParaRPr lang="de-DE" sz="1400" b="1"/>
          </a:p>
        </p:txBody>
      </p:sp>
      <p:sp>
        <p:nvSpPr>
          <p:cNvPr id="302" name="Ellipse 301"/>
          <p:cNvSpPr/>
          <p:nvPr/>
        </p:nvSpPr>
        <p:spPr>
          <a:xfrm>
            <a:off x="1418329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3" name="Rechteck 322"/>
          <p:cNvSpPr/>
          <p:nvPr/>
        </p:nvSpPr>
        <p:spPr>
          <a:xfrm>
            <a:off x="3869923" y="1340768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sp>
        <p:nvSpPr>
          <p:cNvPr id="398" name="Inhaltsplatzhalter 1"/>
          <p:cNvSpPr txBox="1">
            <a:spLocks/>
          </p:cNvSpPr>
          <p:nvPr/>
        </p:nvSpPr>
        <p:spPr>
          <a:xfrm>
            <a:off x="2932396" y="3573015"/>
            <a:ext cx="5528035" cy="245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smtClean="0">
                <a:solidFill>
                  <a:schemeClr val="tx1">
                    <a:lumMod val="50000"/>
                  </a:schemeClr>
                </a:solidFill>
              </a:rPr>
              <a:t>Cross-Tree Constraints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Autonomous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Detection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Keyboard </a:t>
            </a:r>
            <a:r>
              <a:rPr lang="de-DE" sz="160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Ú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Gamepad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Webservice</a:t>
            </a:r>
          </a:p>
        </p:txBody>
      </p:sp>
    </p:spTree>
    <p:extLst>
      <p:ext uri="{BB962C8B-B14F-4D97-AF65-F5344CB8AC3E}">
        <p14:creationId xmlns:p14="http://schemas.microsoft.com/office/powerpoint/2010/main" val="14086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26" grpId="0" animBg="1"/>
      <p:bldP spid="144" grpId="0" animBg="1"/>
      <p:bldP spid="50" grpId="0"/>
      <p:bldP spid="161" grpId="0" animBg="1"/>
      <p:bldP spid="177" grpId="0" animBg="1"/>
      <p:bldP spid="187" grpId="0" animBg="1"/>
      <p:bldP spid="185" grpId="0" animBg="1"/>
      <p:bldP spid="204" grpId="0" animBg="1"/>
      <p:bldP spid="219" grpId="0" animBg="1"/>
      <p:bldP spid="234" grpId="0" animBg="1"/>
      <p:bldP spid="240" grpId="0"/>
      <p:bldP spid="244" grpId="0" animBg="1"/>
      <p:bldP spid="242" grpId="0" animBg="1"/>
      <p:bldP spid="273" grpId="0" animBg="1"/>
      <p:bldP spid="302" grpId="0" animBg="1"/>
      <p:bldP spid="3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/>
          <p:cNvSpPr/>
          <p:nvPr/>
        </p:nvSpPr>
        <p:spPr>
          <a:xfrm>
            <a:off x="4565755" y="2981325"/>
            <a:ext cx="1310218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>
            <a:off x="5876923" y="2981325"/>
            <a:ext cx="1310218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/>
          <p:cNvSpPr/>
          <p:nvPr/>
        </p:nvSpPr>
        <p:spPr>
          <a:xfrm>
            <a:off x="7187141" y="2981325"/>
            <a:ext cx="1310218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/>
          <p:cNvSpPr/>
          <p:nvPr/>
        </p:nvSpPr>
        <p:spPr>
          <a:xfrm>
            <a:off x="3254368" y="2981325"/>
            <a:ext cx="1310218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/>
          <p:cNvSpPr/>
          <p:nvPr/>
        </p:nvSpPr>
        <p:spPr>
          <a:xfrm>
            <a:off x="1944150" y="2981325"/>
            <a:ext cx="1310218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7187141" y="2100263"/>
            <a:ext cx="1318684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5048250" y="2100263"/>
            <a:ext cx="1318684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2855382" y="2100263"/>
            <a:ext cx="1710373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1284103" y="1664014"/>
            <a:ext cx="6575795" cy="1369732"/>
            <a:chOff x="1284103" y="1664014"/>
            <a:chExt cx="6575795" cy="1369732"/>
          </a:xfrm>
        </p:grpSpPr>
        <p:cxnSp>
          <p:nvCxnSpPr>
            <p:cNvPr id="197" name="Gerade Verbindung 196"/>
            <p:cNvCxnSpPr>
              <a:stCxn id="323" idx="2"/>
              <a:endCxn id="187" idx="0"/>
            </p:cNvCxnSpPr>
            <p:nvPr/>
          </p:nvCxnSpPr>
          <p:spPr>
            <a:xfrm>
              <a:off x="4522033" y="1664014"/>
              <a:ext cx="1181509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Gerade Verbindung 179"/>
            <p:cNvCxnSpPr>
              <a:stCxn id="323" idx="2"/>
              <a:endCxn id="161" idx="0"/>
            </p:cNvCxnSpPr>
            <p:nvPr/>
          </p:nvCxnSpPr>
          <p:spPr>
            <a:xfrm>
              <a:off x="4522033" y="1664014"/>
              <a:ext cx="3337865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Gerade Verbindung 198"/>
            <p:cNvCxnSpPr>
              <a:stCxn id="323" idx="2"/>
              <a:endCxn id="244" idx="0"/>
            </p:cNvCxnSpPr>
            <p:nvPr/>
          </p:nvCxnSpPr>
          <p:spPr>
            <a:xfrm flipH="1">
              <a:off x="3712776" y="1664014"/>
              <a:ext cx="809257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Gerade Verbindung 300"/>
            <p:cNvCxnSpPr>
              <a:stCxn id="323" idx="2"/>
              <a:endCxn id="273" idx="0"/>
            </p:cNvCxnSpPr>
            <p:nvPr/>
          </p:nvCxnSpPr>
          <p:spPr>
            <a:xfrm flipH="1">
              <a:off x="1497661" y="1664014"/>
              <a:ext cx="3024372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>
              <a:stCxn id="126" idx="0"/>
              <a:endCxn id="161" idx="2"/>
            </p:cNvCxnSpPr>
            <p:nvPr/>
          </p:nvCxnSpPr>
          <p:spPr>
            <a:xfrm flipV="1">
              <a:off x="6544739" y="2478432"/>
              <a:ext cx="1315159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>
              <a:stCxn id="66" idx="0"/>
              <a:endCxn id="161" idx="2"/>
            </p:cNvCxnSpPr>
            <p:nvPr/>
          </p:nvCxnSpPr>
          <p:spPr>
            <a:xfrm flipV="1">
              <a:off x="7859898" y="2478432"/>
              <a:ext cx="0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57"/>
            <p:cNvCxnSpPr>
              <a:stCxn id="161" idx="2"/>
              <a:endCxn id="144" idx="0"/>
            </p:cNvCxnSpPr>
            <p:nvPr/>
          </p:nvCxnSpPr>
          <p:spPr>
            <a:xfrm flipH="1">
              <a:off x="5229580" y="2478432"/>
              <a:ext cx="2630318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Gerade Verbindung 199"/>
            <p:cNvCxnSpPr>
              <a:stCxn id="219" idx="0"/>
              <a:endCxn id="244" idx="2"/>
            </p:cNvCxnSpPr>
            <p:nvPr/>
          </p:nvCxnSpPr>
          <p:spPr>
            <a:xfrm flipV="1">
              <a:off x="2599262" y="2478432"/>
              <a:ext cx="1113514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 Verbindung 200"/>
            <p:cNvCxnSpPr>
              <a:stCxn id="204" idx="0"/>
              <a:endCxn id="244" idx="2"/>
            </p:cNvCxnSpPr>
            <p:nvPr/>
          </p:nvCxnSpPr>
          <p:spPr>
            <a:xfrm flipH="1" flipV="1">
              <a:off x="3712776" y="2478432"/>
              <a:ext cx="201645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Gerade Verbindung 237"/>
            <p:cNvCxnSpPr>
              <a:stCxn id="244" idx="2"/>
              <a:endCxn id="234" idx="0"/>
            </p:cNvCxnSpPr>
            <p:nvPr/>
          </p:nvCxnSpPr>
          <p:spPr>
            <a:xfrm flipH="1">
              <a:off x="1284103" y="2478432"/>
              <a:ext cx="2428673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1284100" y="1664014"/>
            <a:ext cx="6575795" cy="1369732"/>
            <a:chOff x="1436503" y="1816414"/>
            <a:chExt cx="6575795" cy="1369732"/>
          </a:xfrm>
        </p:grpSpPr>
        <p:cxnSp>
          <p:nvCxnSpPr>
            <p:cNvPr id="69" name="Gerade Verbindung 68"/>
            <p:cNvCxnSpPr/>
            <p:nvPr/>
          </p:nvCxnSpPr>
          <p:spPr>
            <a:xfrm>
              <a:off x="4674433" y="1816414"/>
              <a:ext cx="1181509" cy="491172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>
              <a:off x="4674433" y="1816414"/>
              <a:ext cx="3337865" cy="491172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flipH="1">
              <a:off x="3865176" y="1816414"/>
              <a:ext cx="809257" cy="491172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flipH="1">
              <a:off x="1650061" y="1816414"/>
              <a:ext cx="3024372" cy="491172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flipV="1">
              <a:off x="6697139" y="2630832"/>
              <a:ext cx="1315159" cy="555314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flipV="1">
              <a:off x="8012298" y="2630832"/>
              <a:ext cx="0" cy="555314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flipH="1">
              <a:off x="5381980" y="2630832"/>
              <a:ext cx="2630318" cy="555314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flipV="1">
              <a:off x="2751662" y="2630832"/>
              <a:ext cx="1113514" cy="555314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flipH="1" flipV="1">
              <a:off x="3865176" y="2630832"/>
              <a:ext cx="201645" cy="555314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 flipH="1">
              <a:off x="1436503" y="2630832"/>
              <a:ext cx="2428673" cy="555314"/>
            </a:xfrm>
            <a:prstGeom prst="line">
              <a:avLst/>
            </a:prstGeom>
            <a:ln w="31750" cmpd="sng">
              <a:solidFill>
                <a:schemeClr val="accent4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hteck 67"/>
          <p:cNvSpPr/>
          <p:nvPr/>
        </p:nvSpPr>
        <p:spPr>
          <a:xfrm>
            <a:off x="628649" y="3892269"/>
            <a:ext cx="2791223" cy="801112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628649" y="2100263"/>
            <a:ext cx="1750484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1" name="Rechteck 160"/>
          <p:cNvSpPr/>
          <p:nvPr/>
        </p:nvSpPr>
        <p:spPr>
          <a:xfrm>
            <a:off x="7259363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Detection</a:t>
            </a:r>
            <a:endParaRPr lang="de-DE" sz="1400" b="1"/>
          </a:p>
        </p:txBody>
      </p:sp>
      <p:sp>
        <p:nvSpPr>
          <p:cNvPr id="187" name="Rechteck 186"/>
          <p:cNvSpPr/>
          <p:nvPr/>
        </p:nvSpPr>
        <p:spPr>
          <a:xfrm>
            <a:off x="5103007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Webservice</a:t>
            </a:r>
            <a:endParaRPr lang="de-DE" sz="1400" b="1"/>
          </a:p>
        </p:txBody>
      </p:sp>
      <p:sp>
        <p:nvSpPr>
          <p:cNvPr id="244" name="Rechteck 243"/>
          <p:cNvSpPr/>
          <p:nvPr/>
        </p:nvSpPr>
        <p:spPr>
          <a:xfrm>
            <a:off x="2910596" y="2155186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49" name="Rechteck 48"/>
          <p:cNvSpPr/>
          <p:nvPr/>
        </p:nvSpPr>
        <p:spPr>
          <a:xfrm>
            <a:off x="3573780" y="2018773"/>
            <a:ext cx="297180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5562600" y="2018773"/>
            <a:ext cx="297180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7711440" y="2018773"/>
            <a:ext cx="297180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Rechteck 272"/>
          <p:cNvSpPr/>
          <p:nvPr/>
        </p:nvSpPr>
        <p:spPr>
          <a:xfrm>
            <a:off x="683568" y="2155186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Engine</a:t>
            </a:r>
            <a:endParaRPr lang="de-DE" sz="1400" b="1"/>
          </a:p>
        </p:txBody>
      </p:sp>
      <p:sp>
        <p:nvSpPr>
          <p:cNvPr id="48" name="Rechteck 47"/>
          <p:cNvSpPr/>
          <p:nvPr/>
        </p:nvSpPr>
        <p:spPr>
          <a:xfrm>
            <a:off x="1356360" y="2018773"/>
            <a:ext cx="297180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8007443" y="2483266"/>
            <a:ext cx="498382" cy="27282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067373" y="2483266"/>
            <a:ext cx="498382" cy="27282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3809999" y="1290638"/>
            <a:ext cx="1419225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28649" y="2981325"/>
            <a:ext cx="1310218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5" name="Inhaltsplatzhalter 1"/>
          <p:cNvSpPr txBox="1">
            <a:spLocks/>
          </p:cNvSpPr>
          <p:nvPr/>
        </p:nvSpPr>
        <p:spPr>
          <a:xfrm>
            <a:off x="683568" y="3486293"/>
            <a:ext cx="7776864" cy="2538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Definition 1: Feature Model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7259363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Ultrasound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5944204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Infrared</a:t>
            </a:r>
            <a:endParaRPr lang="de-DE" sz="1400" b="1"/>
          </a:p>
        </p:txBody>
      </p:sp>
      <p:sp>
        <p:nvSpPr>
          <p:cNvPr id="144" name="Rechteck 143"/>
          <p:cNvSpPr/>
          <p:nvPr/>
        </p:nvSpPr>
        <p:spPr>
          <a:xfrm>
            <a:off x="4629045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Bump</a:t>
            </a:r>
            <a:endParaRPr lang="de-DE" sz="1400" b="1"/>
          </a:p>
        </p:txBody>
      </p:sp>
      <p:sp>
        <p:nvSpPr>
          <p:cNvPr id="50" name="Textfeld 49"/>
          <p:cNvSpPr txBox="1"/>
          <p:nvPr/>
        </p:nvSpPr>
        <p:spPr>
          <a:xfrm>
            <a:off x="8066093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[1..3]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177" name="Ellipse 176"/>
          <p:cNvSpPr/>
          <p:nvPr/>
        </p:nvSpPr>
        <p:spPr>
          <a:xfrm>
            <a:off x="7780564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5" name="Ellipse 184"/>
          <p:cNvSpPr/>
          <p:nvPr/>
        </p:nvSpPr>
        <p:spPr>
          <a:xfrm>
            <a:off x="5628797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4" name="Rechteck 203"/>
          <p:cNvSpPr/>
          <p:nvPr/>
        </p:nvSpPr>
        <p:spPr>
          <a:xfrm>
            <a:off x="3313886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Autonomous</a:t>
            </a:r>
            <a:endParaRPr lang="de-DE" sz="1400" b="1"/>
          </a:p>
        </p:txBody>
      </p:sp>
      <p:sp>
        <p:nvSpPr>
          <p:cNvPr id="219" name="Rechteck 218"/>
          <p:cNvSpPr/>
          <p:nvPr/>
        </p:nvSpPr>
        <p:spPr>
          <a:xfrm>
            <a:off x="1998727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Gamepad</a:t>
            </a:r>
            <a:endParaRPr lang="de-DE" sz="1400" b="1"/>
          </a:p>
        </p:txBody>
      </p:sp>
      <p:sp>
        <p:nvSpPr>
          <p:cNvPr id="234" name="Rechteck 233"/>
          <p:cNvSpPr/>
          <p:nvPr/>
        </p:nvSpPr>
        <p:spPr>
          <a:xfrm>
            <a:off x="683568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  <p:sp>
        <p:nvSpPr>
          <p:cNvPr id="240" name="Textfeld 239"/>
          <p:cNvSpPr txBox="1"/>
          <p:nvPr/>
        </p:nvSpPr>
        <p:spPr>
          <a:xfrm>
            <a:off x="4120616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</a:t>
            </a:r>
            <a:r>
              <a:rPr lang="de-DE" sz="1400" b="1">
                <a:solidFill>
                  <a:srgbClr val="000000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242" name="Ellipse 241"/>
          <p:cNvSpPr/>
          <p:nvPr/>
        </p:nvSpPr>
        <p:spPr>
          <a:xfrm>
            <a:off x="3640720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Ellipse 301"/>
          <p:cNvSpPr/>
          <p:nvPr/>
        </p:nvSpPr>
        <p:spPr>
          <a:xfrm>
            <a:off x="1418329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3" name="Rechteck 322"/>
          <p:cNvSpPr/>
          <p:nvPr/>
        </p:nvSpPr>
        <p:spPr>
          <a:xfrm>
            <a:off x="3869923" y="1340768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66" y="3674276"/>
            <a:ext cx="4677165" cy="216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3783266" y="4175760"/>
            <a:ext cx="4677166" cy="289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3783266" y="4465320"/>
            <a:ext cx="4677166" cy="44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3783266" y="4907280"/>
            <a:ext cx="4677166" cy="48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3783266" y="5387340"/>
            <a:ext cx="4677166" cy="480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783266" y="3674276"/>
            <a:ext cx="4677166" cy="5014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6559613" y="1627133"/>
            <a:ext cx="444212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>
                <a:solidFill>
                  <a:srgbClr val="000000"/>
                </a:solidFill>
              </a:rPr>
              <a:t>[</a:t>
            </a:r>
            <a:r>
              <a:rPr lang="de-DE" sz="1200" b="1" smtClean="0">
                <a:solidFill>
                  <a:srgbClr val="000000"/>
                </a:solidFill>
              </a:rPr>
              <a:t>0..1]</a:t>
            </a:r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53" name="Rechteck 52"/>
          <p:cNvSpPr/>
          <p:nvPr/>
        </p:nvSpPr>
        <p:spPr>
          <a:xfrm>
            <a:off x="2389069" y="1627133"/>
            <a:ext cx="444212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[1..1]</a:t>
            </a:r>
            <a:endParaRPr lang="de-DE" sz="1200" b="1">
              <a:solidFill>
                <a:srgbClr val="000000"/>
              </a:solidFill>
            </a:endParaRPr>
          </a:p>
        </p:txBody>
      </p:sp>
      <p:cxnSp>
        <p:nvCxnSpPr>
          <p:cNvPr id="9" name="Gerade Verbindung 8"/>
          <p:cNvCxnSpPr>
            <a:stCxn id="53" idx="2"/>
            <a:endCxn id="48" idx="0"/>
          </p:cNvCxnSpPr>
          <p:nvPr/>
        </p:nvCxnSpPr>
        <p:spPr>
          <a:xfrm flipH="1">
            <a:off x="1504950" y="1909600"/>
            <a:ext cx="1106225" cy="109173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1" name="Gerade Verbindung 10"/>
          <p:cNvCxnSpPr>
            <a:stCxn id="52" idx="2"/>
            <a:endCxn id="51" idx="0"/>
          </p:cNvCxnSpPr>
          <p:nvPr/>
        </p:nvCxnSpPr>
        <p:spPr>
          <a:xfrm flipH="1">
            <a:off x="5711190" y="1909600"/>
            <a:ext cx="1070529" cy="109173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4" name="Gerade Verbindung 13"/>
          <p:cNvCxnSpPr>
            <a:stCxn id="52" idx="2"/>
            <a:endCxn id="58" idx="0"/>
          </p:cNvCxnSpPr>
          <p:nvPr/>
        </p:nvCxnSpPr>
        <p:spPr>
          <a:xfrm>
            <a:off x="6781719" y="1909600"/>
            <a:ext cx="1078311" cy="109173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" name="Gerade Verbindung 15"/>
          <p:cNvCxnSpPr>
            <a:stCxn id="53" idx="2"/>
            <a:endCxn id="49" idx="0"/>
          </p:cNvCxnSpPr>
          <p:nvPr/>
        </p:nvCxnSpPr>
        <p:spPr>
          <a:xfrm>
            <a:off x="2611175" y="1909600"/>
            <a:ext cx="1111195" cy="109173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7" name="Inhaltsplatzhalter 1"/>
          <p:cNvSpPr txBox="1">
            <a:spLocks/>
          </p:cNvSpPr>
          <p:nvPr/>
        </p:nvSpPr>
        <p:spPr>
          <a:xfrm>
            <a:off x="683568" y="3573015"/>
            <a:ext cx="2808312" cy="245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smtClean="0">
                <a:solidFill>
                  <a:schemeClr val="tx1">
                    <a:lumMod val="50000"/>
                  </a:schemeClr>
                </a:solidFill>
              </a:rPr>
              <a:t>Cross-Tree Constraints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Autonomous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Detection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Keyboard </a:t>
            </a:r>
            <a:r>
              <a:rPr lang="de-DE" sz="160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Ú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Gamepad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Webservice</a:t>
            </a:r>
          </a:p>
        </p:txBody>
      </p:sp>
      <p:cxnSp>
        <p:nvCxnSpPr>
          <p:cNvPr id="24" name="Gerade Verbindung 23"/>
          <p:cNvCxnSpPr>
            <a:stCxn id="53" idx="3"/>
            <a:endCxn id="323" idx="1"/>
          </p:cNvCxnSpPr>
          <p:nvPr/>
        </p:nvCxnSpPr>
        <p:spPr>
          <a:xfrm flipV="1">
            <a:off x="2833281" y="1502391"/>
            <a:ext cx="1036642" cy="265976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630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3" grpId="0" animBg="1"/>
      <p:bldP spid="83" grpId="1" animBg="1"/>
      <p:bldP spid="82" grpId="0" animBg="1"/>
      <p:bldP spid="82" grpId="1" animBg="1"/>
      <p:bldP spid="81" grpId="0" animBg="1"/>
      <p:bldP spid="81" grpId="1" animBg="1"/>
      <p:bldP spid="80" grpId="0" animBg="1"/>
      <p:bldP spid="80" grpId="1" animBg="1"/>
      <p:bldP spid="79" grpId="0" animBg="1"/>
      <p:bldP spid="79" grpId="1" animBg="1"/>
      <p:bldP spid="68" grpId="0" animBg="1"/>
      <p:bldP spid="38" grpId="0" animBg="1"/>
      <p:bldP spid="38" grpId="1" animBg="1"/>
      <p:bldP spid="49" grpId="0" animBg="1"/>
      <p:bldP spid="49" grpId="1" animBg="1"/>
      <p:bldP spid="51" grpId="0" animBg="1"/>
      <p:bldP spid="51" grpId="1" animBg="1"/>
      <p:bldP spid="58" grpId="0" animBg="1"/>
      <p:bldP spid="58" grpId="1" animBg="1"/>
      <p:bldP spid="48" grpId="0" animBg="1"/>
      <p:bldP spid="48" grpId="1" animBg="1"/>
      <p:bldP spid="42" grpId="0" animBg="1"/>
      <p:bldP spid="42" grpId="1" animBg="1"/>
      <p:bldP spid="40" grpId="0" animBg="1"/>
      <p:bldP spid="40" grpId="1" animBg="1"/>
      <p:bldP spid="39" grpId="0" animBg="1"/>
      <p:bldP spid="39" grpId="1" animBg="1"/>
      <p:bldP spid="2" grpId="0" animBg="1"/>
      <p:bldP spid="2" grpId="1" animBg="1"/>
      <p:bldP spid="7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2" grpId="1" animBg="1"/>
      <p:bldP spid="53" grpId="0" animBg="1"/>
      <p:bldP spid="5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erade Verbindung 123"/>
          <p:cNvCxnSpPr/>
          <p:nvPr/>
        </p:nvCxnSpPr>
        <p:spPr>
          <a:xfrm>
            <a:off x="4522033" y="1664013"/>
            <a:ext cx="3337865" cy="491172"/>
          </a:xfrm>
          <a:prstGeom prst="line">
            <a:avLst/>
          </a:prstGeom>
          <a:ln w="31750" cmpd="sng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flipH="1">
            <a:off x="5229580" y="2478431"/>
            <a:ext cx="2630318" cy="555314"/>
          </a:xfrm>
          <a:prstGeom prst="line">
            <a:avLst/>
          </a:prstGeom>
          <a:ln w="31750" cmpd="sng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 Verbindung 118"/>
          <p:cNvCxnSpPr/>
          <p:nvPr/>
        </p:nvCxnSpPr>
        <p:spPr>
          <a:xfrm>
            <a:off x="4522033" y="1664013"/>
            <a:ext cx="3337865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119"/>
          <p:cNvCxnSpPr/>
          <p:nvPr/>
        </p:nvCxnSpPr>
        <p:spPr>
          <a:xfrm flipH="1">
            <a:off x="5229580" y="2478431"/>
            <a:ext cx="2630318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uppieren 2048"/>
          <p:cNvGrpSpPr/>
          <p:nvPr/>
        </p:nvGrpSpPr>
        <p:grpSpPr>
          <a:xfrm>
            <a:off x="1284103" y="1664014"/>
            <a:ext cx="6575795" cy="1369732"/>
            <a:chOff x="1284103" y="1664014"/>
            <a:chExt cx="6575795" cy="1369732"/>
          </a:xfrm>
        </p:grpSpPr>
        <p:cxnSp>
          <p:nvCxnSpPr>
            <p:cNvPr id="46" name="Gerade Verbindung 45"/>
            <p:cNvCxnSpPr>
              <a:stCxn id="92" idx="2"/>
              <a:endCxn id="69" idx="0"/>
            </p:cNvCxnSpPr>
            <p:nvPr/>
          </p:nvCxnSpPr>
          <p:spPr>
            <a:xfrm>
              <a:off x="4522033" y="1664014"/>
              <a:ext cx="1181509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>
              <a:stCxn id="92" idx="2"/>
              <a:endCxn id="70" idx="0"/>
            </p:cNvCxnSpPr>
            <p:nvPr/>
          </p:nvCxnSpPr>
          <p:spPr>
            <a:xfrm flipH="1">
              <a:off x="3712776" y="1664014"/>
              <a:ext cx="809257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92" idx="2"/>
              <a:endCxn id="74" idx="0"/>
            </p:cNvCxnSpPr>
            <p:nvPr/>
          </p:nvCxnSpPr>
          <p:spPr>
            <a:xfrm flipH="1">
              <a:off x="1497661" y="1664014"/>
              <a:ext cx="3024372" cy="491172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>
              <a:stCxn id="81" idx="0"/>
              <a:endCxn id="68" idx="2"/>
            </p:cNvCxnSpPr>
            <p:nvPr/>
          </p:nvCxnSpPr>
          <p:spPr>
            <a:xfrm flipV="1">
              <a:off x="6544739" y="2478432"/>
              <a:ext cx="1315159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>
              <a:stCxn id="80" idx="0"/>
              <a:endCxn id="68" idx="2"/>
            </p:cNvCxnSpPr>
            <p:nvPr/>
          </p:nvCxnSpPr>
          <p:spPr>
            <a:xfrm flipV="1">
              <a:off x="7859898" y="2478432"/>
              <a:ext cx="0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>
              <a:stCxn id="87" idx="0"/>
              <a:endCxn id="70" idx="2"/>
            </p:cNvCxnSpPr>
            <p:nvPr/>
          </p:nvCxnSpPr>
          <p:spPr>
            <a:xfrm flipV="1">
              <a:off x="2599262" y="2478432"/>
              <a:ext cx="1113514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>
              <a:stCxn id="86" idx="0"/>
              <a:endCxn id="70" idx="2"/>
            </p:cNvCxnSpPr>
            <p:nvPr/>
          </p:nvCxnSpPr>
          <p:spPr>
            <a:xfrm flipH="1" flipV="1">
              <a:off x="3712776" y="2478432"/>
              <a:ext cx="201645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>
              <a:stCxn id="70" idx="2"/>
              <a:endCxn id="88" idx="0"/>
            </p:cNvCxnSpPr>
            <p:nvPr/>
          </p:nvCxnSpPr>
          <p:spPr>
            <a:xfrm flipH="1">
              <a:off x="1284103" y="2478432"/>
              <a:ext cx="2428673" cy="555314"/>
            </a:xfrm>
            <a:prstGeom prst="line">
              <a:avLst/>
            </a:prstGeom>
            <a:ln w="31750" cmpd="sng">
              <a:solidFill>
                <a:srgbClr val="0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hteck 112"/>
          <p:cNvSpPr/>
          <p:nvPr/>
        </p:nvSpPr>
        <p:spPr>
          <a:xfrm>
            <a:off x="628649" y="4183582"/>
            <a:ext cx="2791223" cy="509799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2" name="Rechteck 111"/>
          <p:cNvSpPr/>
          <p:nvPr/>
        </p:nvSpPr>
        <p:spPr>
          <a:xfrm>
            <a:off x="5051747" y="2100263"/>
            <a:ext cx="1309688" cy="42862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4577366" y="2981325"/>
            <a:ext cx="1305333" cy="42862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Rechteck 105"/>
          <p:cNvSpPr/>
          <p:nvPr/>
        </p:nvSpPr>
        <p:spPr>
          <a:xfrm>
            <a:off x="4576557" y="2981056"/>
            <a:ext cx="1305333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hteck 66"/>
          <p:cNvSpPr/>
          <p:nvPr/>
        </p:nvSpPr>
        <p:spPr>
          <a:xfrm>
            <a:off x="2857500" y="2100263"/>
            <a:ext cx="1714500" cy="42862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628649" y="2981325"/>
            <a:ext cx="1305333" cy="42862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Rechteck 101"/>
          <p:cNvSpPr/>
          <p:nvPr/>
        </p:nvSpPr>
        <p:spPr>
          <a:xfrm>
            <a:off x="628649" y="2100263"/>
            <a:ext cx="1738314" cy="42862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 55"/>
          <p:cNvSpPr/>
          <p:nvPr/>
        </p:nvSpPr>
        <p:spPr>
          <a:xfrm>
            <a:off x="7195932" y="2100263"/>
            <a:ext cx="1309688" cy="428626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Rechteck 100"/>
          <p:cNvSpPr/>
          <p:nvPr/>
        </p:nvSpPr>
        <p:spPr>
          <a:xfrm>
            <a:off x="7196137" y="2100263"/>
            <a:ext cx="1309688" cy="42862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Rechteck 98"/>
          <p:cNvSpPr/>
          <p:nvPr/>
        </p:nvSpPr>
        <p:spPr>
          <a:xfrm>
            <a:off x="628649" y="3892269"/>
            <a:ext cx="2791223" cy="29131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Inhaltsplatzhalter 1"/>
          <p:cNvSpPr txBox="1">
            <a:spLocks/>
          </p:cNvSpPr>
          <p:nvPr/>
        </p:nvSpPr>
        <p:spPr>
          <a:xfrm>
            <a:off x="683568" y="3573015"/>
            <a:ext cx="2808312" cy="245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smtClean="0">
                <a:solidFill>
                  <a:schemeClr val="tx1">
                    <a:lumMod val="50000"/>
                  </a:schemeClr>
                </a:solidFill>
              </a:rPr>
              <a:t>Cross-Tree Constraints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Autonomous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Detection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Keyboard </a:t>
            </a:r>
            <a:r>
              <a:rPr lang="de-DE" sz="160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Ú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Gamepad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  <a:latin typeface="Symbol" panose="05050102010706020507" pitchFamily="18" charset="2"/>
              </a:rPr>
              <a:t>®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Webservice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Definition 2: Feature Model Semantics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68" name="Rechteck 67"/>
          <p:cNvSpPr/>
          <p:nvPr/>
        </p:nvSpPr>
        <p:spPr>
          <a:xfrm>
            <a:off x="7259363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Detection</a:t>
            </a:r>
            <a:endParaRPr lang="de-DE" sz="1400" b="1"/>
          </a:p>
        </p:txBody>
      </p:sp>
      <p:sp>
        <p:nvSpPr>
          <p:cNvPr id="69" name="Rechteck 68"/>
          <p:cNvSpPr/>
          <p:nvPr/>
        </p:nvSpPr>
        <p:spPr>
          <a:xfrm>
            <a:off x="5103007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Webservice</a:t>
            </a:r>
            <a:endParaRPr lang="de-DE" sz="1400" b="1"/>
          </a:p>
        </p:txBody>
      </p:sp>
      <p:sp>
        <p:nvSpPr>
          <p:cNvPr id="70" name="Rechteck 69"/>
          <p:cNvSpPr/>
          <p:nvPr/>
        </p:nvSpPr>
        <p:spPr>
          <a:xfrm>
            <a:off x="2910596" y="2155186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74" name="Rechteck 73"/>
          <p:cNvSpPr/>
          <p:nvPr/>
        </p:nvSpPr>
        <p:spPr>
          <a:xfrm>
            <a:off x="683568" y="2155186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Engine</a:t>
            </a:r>
            <a:endParaRPr lang="de-DE" sz="1400" b="1"/>
          </a:p>
        </p:txBody>
      </p:sp>
      <p:sp>
        <p:nvSpPr>
          <p:cNvPr id="75" name="Rechteck 74"/>
          <p:cNvSpPr/>
          <p:nvPr/>
        </p:nvSpPr>
        <p:spPr>
          <a:xfrm>
            <a:off x="1356360" y="2018773"/>
            <a:ext cx="297180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Rechteck 75"/>
          <p:cNvSpPr/>
          <p:nvPr/>
        </p:nvSpPr>
        <p:spPr>
          <a:xfrm>
            <a:off x="8007443" y="2483266"/>
            <a:ext cx="498382" cy="27282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>
            <a:off x="4067373" y="2483266"/>
            <a:ext cx="498382" cy="272823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/>
          <p:cNvSpPr/>
          <p:nvPr/>
        </p:nvSpPr>
        <p:spPr>
          <a:xfrm>
            <a:off x="3809999" y="1290638"/>
            <a:ext cx="1419225" cy="428626"/>
          </a:xfrm>
          <a:prstGeom prst="rect">
            <a:avLst/>
          </a:prstGeom>
          <a:gradFill>
            <a:gsLst>
              <a:gs pos="99583">
                <a:schemeClr val="accent1"/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7259363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Ultrasound</a:t>
            </a:r>
          </a:p>
        </p:txBody>
      </p:sp>
      <p:sp>
        <p:nvSpPr>
          <p:cNvPr id="81" name="Rechteck 80"/>
          <p:cNvSpPr/>
          <p:nvPr/>
        </p:nvSpPr>
        <p:spPr>
          <a:xfrm>
            <a:off x="5944204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Infrared</a:t>
            </a:r>
            <a:endParaRPr lang="de-DE" sz="1400" b="1"/>
          </a:p>
        </p:txBody>
      </p:sp>
      <p:sp>
        <p:nvSpPr>
          <p:cNvPr id="82" name="Rechteck 81"/>
          <p:cNvSpPr/>
          <p:nvPr/>
        </p:nvSpPr>
        <p:spPr>
          <a:xfrm>
            <a:off x="4629045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Bump</a:t>
            </a:r>
            <a:endParaRPr lang="de-DE" sz="1400" b="1"/>
          </a:p>
        </p:txBody>
      </p:sp>
      <p:sp>
        <p:nvSpPr>
          <p:cNvPr id="83" name="Textfeld 82"/>
          <p:cNvSpPr txBox="1"/>
          <p:nvPr/>
        </p:nvSpPr>
        <p:spPr>
          <a:xfrm>
            <a:off x="8066093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[1..3]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84" name="Ellipse 83"/>
          <p:cNvSpPr/>
          <p:nvPr/>
        </p:nvSpPr>
        <p:spPr>
          <a:xfrm>
            <a:off x="7780564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84"/>
          <p:cNvSpPr/>
          <p:nvPr/>
        </p:nvSpPr>
        <p:spPr>
          <a:xfrm>
            <a:off x="5628797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/>
          <p:cNvSpPr/>
          <p:nvPr/>
        </p:nvSpPr>
        <p:spPr>
          <a:xfrm>
            <a:off x="3313886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Autonomous</a:t>
            </a:r>
            <a:endParaRPr lang="de-DE" sz="1400" b="1"/>
          </a:p>
        </p:txBody>
      </p:sp>
      <p:sp>
        <p:nvSpPr>
          <p:cNvPr id="87" name="Rechteck 86"/>
          <p:cNvSpPr/>
          <p:nvPr/>
        </p:nvSpPr>
        <p:spPr>
          <a:xfrm>
            <a:off x="1998727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Gamepad</a:t>
            </a:r>
            <a:endParaRPr lang="de-DE" sz="1400" b="1"/>
          </a:p>
        </p:txBody>
      </p:sp>
      <p:sp>
        <p:nvSpPr>
          <p:cNvPr id="88" name="Rechteck 87"/>
          <p:cNvSpPr/>
          <p:nvPr/>
        </p:nvSpPr>
        <p:spPr>
          <a:xfrm>
            <a:off x="683568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  <p:sp>
        <p:nvSpPr>
          <p:cNvPr id="89" name="Textfeld 88"/>
          <p:cNvSpPr txBox="1"/>
          <p:nvPr/>
        </p:nvSpPr>
        <p:spPr>
          <a:xfrm>
            <a:off x="4120616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</a:t>
            </a:r>
            <a:r>
              <a:rPr lang="de-DE" sz="1400" b="1">
                <a:solidFill>
                  <a:srgbClr val="000000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>
            <a:off x="3640720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Ellipse 90"/>
          <p:cNvSpPr/>
          <p:nvPr/>
        </p:nvSpPr>
        <p:spPr>
          <a:xfrm>
            <a:off x="1418329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>
            <a:off x="3869923" y="1340768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TurtleBot</a:t>
            </a:r>
            <a:endParaRPr lang="de-DE" sz="1400" b="1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7"/>
          <a:stretch/>
        </p:blipFill>
        <p:spPr bwMode="auto">
          <a:xfrm>
            <a:off x="3815271" y="3516499"/>
            <a:ext cx="4645161" cy="272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hteck 113"/>
          <p:cNvSpPr/>
          <p:nvPr/>
        </p:nvSpPr>
        <p:spPr>
          <a:xfrm>
            <a:off x="3783266" y="3524844"/>
            <a:ext cx="4677166" cy="658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Rechteck 114"/>
          <p:cNvSpPr/>
          <p:nvPr/>
        </p:nvSpPr>
        <p:spPr>
          <a:xfrm>
            <a:off x="3783266" y="4183581"/>
            <a:ext cx="4677166" cy="720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6" name="Rechteck 115"/>
          <p:cNvSpPr/>
          <p:nvPr/>
        </p:nvSpPr>
        <p:spPr>
          <a:xfrm>
            <a:off x="3783266" y="4903773"/>
            <a:ext cx="4677166" cy="64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Rechteck 116"/>
          <p:cNvSpPr/>
          <p:nvPr/>
        </p:nvSpPr>
        <p:spPr>
          <a:xfrm>
            <a:off x="3783266" y="5551137"/>
            <a:ext cx="4677166" cy="69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04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105" grpId="0" animBg="1"/>
      <p:bldP spid="106" grpId="0" animBg="1"/>
      <p:bldP spid="106" grpId="1" animBg="1"/>
      <p:bldP spid="67" grpId="0" animBg="1"/>
      <p:bldP spid="79" grpId="0" animBg="1"/>
      <p:bldP spid="102" grpId="0" animBg="1"/>
      <p:bldP spid="56" grpId="0" animBg="1"/>
      <p:bldP spid="56" grpId="1" animBg="1"/>
      <p:bldP spid="101" grpId="0" animBg="1"/>
      <p:bldP spid="99" grpId="0" animBg="1"/>
      <p:bldP spid="9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erade Verbindung 199"/>
          <p:cNvCxnSpPr>
            <a:stCxn id="219" idx="0"/>
            <a:endCxn id="244" idx="2"/>
          </p:cNvCxnSpPr>
          <p:nvPr/>
        </p:nvCxnSpPr>
        <p:spPr>
          <a:xfrm flipV="1">
            <a:off x="2599262" y="2478432"/>
            <a:ext cx="1113514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Gerade Verbindung 196"/>
          <p:cNvCxnSpPr>
            <a:stCxn id="323" idx="2"/>
            <a:endCxn id="187" idx="0"/>
          </p:cNvCxnSpPr>
          <p:nvPr/>
        </p:nvCxnSpPr>
        <p:spPr>
          <a:xfrm>
            <a:off x="4522033" y="1664014"/>
            <a:ext cx="1181509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 Verbindung 179"/>
          <p:cNvCxnSpPr>
            <a:stCxn id="323" idx="2"/>
            <a:endCxn id="161" idx="0"/>
          </p:cNvCxnSpPr>
          <p:nvPr/>
        </p:nvCxnSpPr>
        <p:spPr>
          <a:xfrm>
            <a:off x="4522033" y="1664014"/>
            <a:ext cx="3337865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Gerade Verbindung 198"/>
          <p:cNvCxnSpPr>
            <a:stCxn id="323" idx="2"/>
            <a:endCxn id="244" idx="0"/>
          </p:cNvCxnSpPr>
          <p:nvPr/>
        </p:nvCxnSpPr>
        <p:spPr>
          <a:xfrm flipH="1">
            <a:off x="3712776" y="1664014"/>
            <a:ext cx="809257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Gerade Verbindung 300"/>
          <p:cNvCxnSpPr>
            <a:stCxn id="323" idx="2"/>
            <a:endCxn id="273" idx="0"/>
          </p:cNvCxnSpPr>
          <p:nvPr/>
        </p:nvCxnSpPr>
        <p:spPr>
          <a:xfrm flipH="1">
            <a:off x="1497661" y="1664014"/>
            <a:ext cx="3024372" cy="491172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>
            <a:stCxn id="126" idx="0"/>
            <a:endCxn id="161" idx="2"/>
          </p:cNvCxnSpPr>
          <p:nvPr/>
        </p:nvCxnSpPr>
        <p:spPr>
          <a:xfrm flipV="1">
            <a:off x="6544739" y="2478432"/>
            <a:ext cx="1315159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>
            <a:stCxn id="66" idx="0"/>
            <a:endCxn id="161" idx="2"/>
          </p:cNvCxnSpPr>
          <p:nvPr/>
        </p:nvCxnSpPr>
        <p:spPr>
          <a:xfrm flipV="1">
            <a:off x="7859898" y="2478432"/>
            <a:ext cx="0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7" y="332656"/>
            <a:ext cx="7382525" cy="484658"/>
          </a:xfrm>
        </p:spPr>
        <p:txBody>
          <a:bodyPr>
            <a:normAutofit fontScale="90000"/>
          </a:bodyPr>
          <a:lstStyle/>
          <a:p>
            <a:r>
              <a:rPr lang="de-DE"/>
              <a:t>Problem: No Variability in Time in Feature </a:t>
            </a:r>
            <a:r>
              <a:rPr lang="de-DE" smtClean="0"/>
              <a:t>Models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52320" y="6237312"/>
            <a:ext cx="1008112" cy="365125"/>
          </a:xfrm>
        </p:spPr>
        <p:txBody>
          <a:bodyPr/>
          <a:lstStyle/>
          <a:p>
            <a:fld id="{B8BEF396-EC80-471B-8B3C-58ACF2A3C98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7259363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Ultrasound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5944204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Infrared</a:t>
            </a:r>
            <a:endParaRPr lang="de-DE" sz="1400" b="1"/>
          </a:p>
        </p:txBody>
      </p:sp>
      <p:sp>
        <p:nvSpPr>
          <p:cNvPr id="144" name="Rechteck 143"/>
          <p:cNvSpPr/>
          <p:nvPr/>
        </p:nvSpPr>
        <p:spPr>
          <a:xfrm>
            <a:off x="4629045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Bump</a:t>
            </a:r>
            <a:endParaRPr lang="de-DE" sz="1400" b="1"/>
          </a:p>
        </p:txBody>
      </p:sp>
      <p:cxnSp>
        <p:nvCxnSpPr>
          <p:cNvPr id="158" name="Gerade Verbindung 157"/>
          <p:cNvCxnSpPr>
            <a:stCxn id="161" idx="2"/>
            <a:endCxn id="144" idx="0"/>
          </p:cNvCxnSpPr>
          <p:nvPr/>
        </p:nvCxnSpPr>
        <p:spPr>
          <a:xfrm flipH="1">
            <a:off x="5229580" y="2478432"/>
            <a:ext cx="2630318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8066093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[1..3]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161" name="Rechteck 160"/>
          <p:cNvSpPr/>
          <p:nvPr/>
        </p:nvSpPr>
        <p:spPr>
          <a:xfrm>
            <a:off x="7259363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Detection</a:t>
            </a:r>
            <a:endParaRPr lang="de-DE" sz="1400" b="1"/>
          </a:p>
        </p:txBody>
      </p:sp>
      <p:sp>
        <p:nvSpPr>
          <p:cNvPr id="177" name="Ellipse 176"/>
          <p:cNvSpPr/>
          <p:nvPr/>
        </p:nvSpPr>
        <p:spPr>
          <a:xfrm>
            <a:off x="7780564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7" name="Rechteck 186"/>
          <p:cNvSpPr/>
          <p:nvPr/>
        </p:nvSpPr>
        <p:spPr>
          <a:xfrm>
            <a:off x="5103007" y="215518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Webservice</a:t>
            </a:r>
            <a:endParaRPr lang="de-DE" sz="1400" b="1"/>
          </a:p>
        </p:txBody>
      </p:sp>
      <p:sp>
        <p:nvSpPr>
          <p:cNvPr id="185" name="Ellipse 184"/>
          <p:cNvSpPr/>
          <p:nvPr/>
        </p:nvSpPr>
        <p:spPr>
          <a:xfrm>
            <a:off x="5628797" y="2081395"/>
            <a:ext cx="158663" cy="147581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AEAED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1" name="Gerade Verbindung 200"/>
          <p:cNvCxnSpPr>
            <a:stCxn id="204" idx="0"/>
            <a:endCxn id="244" idx="2"/>
          </p:cNvCxnSpPr>
          <p:nvPr/>
        </p:nvCxnSpPr>
        <p:spPr>
          <a:xfrm flipH="1" flipV="1">
            <a:off x="3712776" y="2478432"/>
            <a:ext cx="201645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hteck 203"/>
          <p:cNvSpPr/>
          <p:nvPr/>
        </p:nvSpPr>
        <p:spPr>
          <a:xfrm>
            <a:off x="3313886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Autonomous</a:t>
            </a:r>
            <a:endParaRPr lang="de-DE" sz="1400" b="1"/>
          </a:p>
        </p:txBody>
      </p:sp>
      <p:sp>
        <p:nvSpPr>
          <p:cNvPr id="219" name="Rechteck 218"/>
          <p:cNvSpPr/>
          <p:nvPr/>
        </p:nvSpPr>
        <p:spPr>
          <a:xfrm>
            <a:off x="1998727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Gamepad</a:t>
            </a:r>
            <a:endParaRPr lang="de-DE" sz="1400" b="1"/>
          </a:p>
        </p:txBody>
      </p:sp>
      <p:sp>
        <p:nvSpPr>
          <p:cNvPr id="234" name="Rechteck 233"/>
          <p:cNvSpPr/>
          <p:nvPr/>
        </p:nvSpPr>
        <p:spPr>
          <a:xfrm>
            <a:off x="683568" y="3033746"/>
            <a:ext cx="120106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Keyboard</a:t>
            </a:r>
            <a:endParaRPr lang="de-DE" sz="1400" b="1"/>
          </a:p>
        </p:txBody>
      </p:sp>
      <p:cxnSp>
        <p:nvCxnSpPr>
          <p:cNvPr id="238" name="Gerade Verbindung 237"/>
          <p:cNvCxnSpPr>
            <a:stCxn id="244" idx="2"/>
            <a:endCxn id="234" idx="0"/>
          </p:cNvCxnSpPr>
          <p:nvPr/>
        </p:nvCxnSpPr>
        <p:spPr>
          <a:xfrm flipH="1">
            <a:off x="1284103" y="2478432"/>
            <a:ext cx="2428673" cy="555314"/>
          </a:xfrm>
          <a:prstGeom prst="line">
            <a:avLst/>
          </a:prstGeom>
          <a:ln w="31750" cmpd="sng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Textfeld 239"/>
          <p:cNvSpPr txBox="1"/>
          <p:nvPr/>
        </p:nvSpPr>
        <p:spPr>
          <a:xfrm>
            <a:off x="4120616" y="2483266"/>
            <a:ext cx="394339" cy="233619"/>
          </a:xfrm>
          <a:prstGeom prst="rect">
            <a:avLst/>
          </a:prstGeom>
          <a:noFill/>
        </p:spPr>
        <p:txBody>
          <a:bodyPr wrap="none" lIns="0" tIns="18000" rIns="0" bIns="0" rtlCol="0">
            <a:spAutoFit/>
          </a:bodyPr>
          <a:lstStyle/>
          <a:p>
            <a:r>
              <a:rPr lang="de-DE" sz="1400" b="1" smtClean="0">
                <a:solidFill>
                  <a:srgbClr val="000000"/>
                </a:solidFill>
              </a:rPr>
              <a:t>[1..</a:t>
            </a:r>
            <a:r>
              <a:rPr lang="de-DE" sz="1400" b="1">
                <a:solidFill>
                  <a:srgbClr val="000000"/>
                </a:solidFill>
              </a:rPr>
              <a:t>1</a:t>
            </a:r>
            <a:r>
              <a:rPr lang="de-DE" sz="1400" b="1" smtClean="0">
                <a:solidFill>
                  <a:srgbClr val="000000"/>
                </a:solidFill>
              </a:rPr>
              <a:t>]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244" name="Rechteck 243"/>
          <p:cNvSpPr/>
          <p:nvPr/>
        </p:nvSpPr>
        <p:spPr>
          <a:xfrm>
            <a:off x="2910596" y="2155186"/>
            <a:ext cx="160435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/>
              <a:t>Movement</a:t>
            </a:r>
            <a:endParaRPr lang="de-DE" sz="1400" b="1"/>
          </a:p>
        </p:txBody>
      </p:sp>
      <p:sp>
        <p:nvSpPr>
          <p:cNvPr id="242" name="Ellipse 241"/>
          <p:cNvSpPr/>
          <p:nvPr/>
        </p:nvSpPr>
        <p:spPr>
          <a:xfrm>
            <a:off x="3640720" y="2081395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3" name="Rechteck 272"/>
          <p:cNvSpPr/>
          <p:nvPr/>
        </p:nvSpPr>
        <p:spPr>
          <a:xfrm>
            <a:off x="683568" y="2155186"/>
            <a:ext cx="1628185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Engine</a:t>
            </a:r>
          </a:p>
        </p:txBody>
      </p:sp>
      <p:sp>
        <p:nvSpPr>
          <p:cNvPr id="323" name="Rechteck 322"/>
          <p:cNvSpPr/>
          <p:nvPr/>
        </p:nvSpPr>
        <p:spPr>
          <a:xfrm>
            <a:off x="3869923" y="1340768"/>
            <a:ext cx="1304219" cy="323246"/>
          </a:xfrm>
          <a:prstGeom prst="rect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/>
              <a:t>TurtleBot</a:t>
            </a:r>
          </a:p>
        </p:txBody>
      </p:sp>
      <p:sp>
        <p:nvSpPr>
          <p:cNvPr id="398" name="Inhaltsplatzhalter 1"/>
          <p:cNvSpPr txBox="1">
            <a:spLocks/>
          </p:cNvSpPr>
          <p:nvPr/>
        </p:nvSpPr>
        <p:spPr>
          <a:xfrm>
            <a:off x="2932396" y="3573015"/>
            <a:ext cx="5528035" cy="2451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0000" indent="-3600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Constraints caused by evolution (excerpt)</a:t>
            </a:r>
          </a:p>
          <a:p>
            <a:pPr lvl="1"/>
            <a:r>
              <a:rPr lang="de-DE" sz="1600">
                <a:solidFill>
                  <a:schemeClr val="tx1">
                    <a:lumMod val="50000"/>
                  </a:schemeClr>
                </a:solidFill>
              </a:rPr>
              <a:t>iClebo 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Kobuki </a:t>
            </a:r>
            <a:r>
              <a:rPr lang="de-DE" sz="1600" u="sng" smtClean="0">
                <a:solidFill>
                  <a:schemeClr val="accent2"/>
                </a:solidFill>
              </a:rPr>
              <a:t>is incompatible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with </a:t>
            </a:r>
            <a:r>
              <a:rPr lang="de-DE" sz="1600">
                <a:solidFill>
                  <a:schemeClr val="tx1">
                    <a:lumMod val="50000"/>
                  </a:schemeClr>
                </a:solidFill>
              </a:rPr>
              <a:t>TurtleBot v1.0 </a:t>
            </a:r>
            <a:endParaRPr lang="de-DE" sz="160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iClebo Kobuki </a:t>
            </a:r>
            <a:r>
              <a:rPr lang="de-DE" sz="1600" u="sng" smtClean="0">
                <a:solidFill>
                  <a:schemeClr val="accent3">
                    <a:lumMod val="75000"/>
                  </a:schemeClr>
                </a:solidFill>
              </a:rPr>
              <a:t>requires at least</a:t>
            </a:r>
            <a:r>
              <a:rPr lang="de-DE" sz="1600" smtClean="0">
                <a:solidFill>
                  <a:schemeClr val="tx1">
                    <a:lumMod val="50000"/>
                  </a:schemeClr>
                </a:solidFill>
              </a:rPr>
              <a:t> TurtleBot v2.0</a:t>
            </a:r>
          </a:p>
          <a:p>
            <a:pPr lvl="1"/>
            <a:endParaRPr lang="de-DE" sz="160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DE" sz="1600" smtClean="0"/>
              <a:t>Problem</a:t>
            </a:r>
          </a:p>
          <a:p>
            <a:pPr lvl="1"/>
            <a:r>
              <a:rPr lang="de-DE" sz="1600" smtClean="0"/>
              <a:t>Feature </a:t>
            </a:r>
            <a:r>
              <a:rPr lang="de-DE" sz="1600"/>
              <a:t>model captures only variability in space</a:t>
            </a:r>
          </a:p>
          <a:p>
            <a:pPr lvl="1"/>
            <a:r>
              <a:rPr lang="de-DE" sz="1600"/>
              <a:t>Only exactly one version of variable asset in feature </a:t>
            </a:r>
            <a:r>
              <a:rPr lang="de-DE" sz="1600" smtClean="0"/>
              <a:t>model (no variability in time)</a:t>
            </a:r>
            <a:endParaRPr lang="de-DE" sz="1600"/>
          </a:p>
          <a:p>
            <a:endParaRPr lang="de-DE" sz="160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694508" y="1345315"/>
            <a:ext cx="1304219" cy="3232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pPr algn="ctr"/>
            <a:r>
              <a:rPr lang="de-DE" sz="1400" b="1" smtClean="0">
                <a:solidFill>
                  <a:srgbClr val="000000"/>
                </a:solidFill>
              </a:rPr>
              <a:t>iRobot Create</a:t>
            </a:r>
            <a:endParaRPr lang="de-DE" sz="1400" b="1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123728" y="1345315"/>
            <a:ext cx="1304219" cy="3232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pPr algn="ctr"/>
            <a:r>
              <a:rPr lang="de-DE" sz="1400" b="1" smtClean="0">
                <a:solidFill>
                  <a:srgbClr val="000000"/>
                </a:solidFill>
              </a:rPr>
              <a:t>iClebo Kobuki</a:t>
            </a:r>
            <a:endParaRPr lang="de-DE" sz="1400" b="1">
              <a:solidFill>
                <a:srgbClr val="000000"/>
              </a:solidFill>
            </a:endParaRPr>
          </a:p>
        </p:txBody>
      </p:sp>
      <p:cxnSp>
        <p:nvCxnSpPr>
          <p:cNvPr id="38" name="Gerade Verbindung 37"/>
          <p:cNvCxnSpPr>
            <a:stCxn id="36" idx="2"/>
            <a:endCxn id="273" idx="0"/>
          </p:cNvCxnSpPr>
          <p:nvPr/>
        </p:nvCxnSpPr>
        <p:spPr>
          <a:xfrm>
            <a:off x="1346618" y="1668561"/>
            <a:ext cx="151043" cy="486625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9" name="Gerade Verbindung 38"/>
          <p:cNvCxnSpPr>
            <a:stCxn id="37" idx="2"/>
            <a:endCxn id="273" idx="0"/>
          </p:cNvCxnSpPr>
          <p:nvPr/>
        </p:nvCxnSpPr>
        <p:spPr>
          <a:xfrm flipH="1">
            <a:off x="1497661" y="1668561"/>
            <a:ext cx="1278177" cy="486625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02" name="Ellipse 301"/>
          <p:cNvSpPr/>
          <p:nvPr/>
        </p:nvSpPr>
        <p:spPr>
          <a:xfrm>
            <a:off x="1427395" y="2082180"/>
            <a:ext cx="158663" cy="147581"/>
          </a:xfrm>
          <a:prstGeom prst="ellipse">
            <a:avLst/>
          </a:prstGeom>
          <a:gradFill>
            <a:gsLst>
              <a:gs pos="0">
                <a:srgbClr val="828282"/>
              </a:gs>
              <a:gs pos="100000">
                <a:srgbClr val="1E1E1E"/>
              </a:gs>
            </a:gsLst>
            <a:lin ang="5400000" scaled="0"/>
          </a:gradFill>
          <a:ln w="222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5927709" y="1340768"/>
            <a:ext cx="1201068" cy="3232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pPr algn="ctr"/>
            <a:r>
              <a:rPr lang="de-DE" sz="1400" b="1">
                <a:solidFill>
                  <a:srgbClr val="000000"/>
                </a:solidFill>
              </a:rPr>
              <a:t>v1.0</a:t>
            </a:r>
          </a:p>
        </p:txBody>
      </p:sp>
      <p:cxnSp>
        <p:nvCxnSpPr>
          <p:cNvPr id="53" name="Gerade Verbindung 52"/>
          <p:cNvCxnSpPr>
            <a:stCxn id="52" idx="1"/>
            <a:endCxn id="323" idx="3"/>
          </p:cNvCxnSpPr>
          <p:nvPr/>
        </p:nvCxnSpPr>
        <p:spPr>
          <a:xfrm flipH="1">
            <a:off x="5174142" y="1502391"/>
            <a:ext cx="753567" cy="0"/>
          </a:xfrm>
          <a:prstGeom prst="line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54" name="Rechteck 53"/>
          <p:cNvSpPr/>
          <p:nvPr/>
        </p:nvSpPr>
        <p:spPr>
          <a:xfrm>
            <a:off x="7259364" y="1340768"/>
            <a:ext cx="1201068" cy="3232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t" anchorCtr="0"/>
          <a:lstStyle/>
          <a:p>
            <a:pPr algn="ctr"/>
            <a:r>
              <a:rPr lang="de-DE" sz="1400" b="1" smtClean="0">
                <a:solidFill>
                  <a:srgbClr val="000000"/>
                </a:solidFill>
              </a:rPr>
              <a:t>v2.0</a:t>
            </a:r>
            <a:endParaRPr lang="de-DE" sz="1400" b="1">
              <a:solidFill>
                <a:srgbClr val="000000"/>
              </a:solidFill>
            </a:endParaRPr>
          </a:p>
        </p:txBody>
      </p:sp>
      <p:cxnSp>
        <p:nvCxnSpPr>
          <p:cNvPr id="28" name="Gewinkelte Verbindung 27"/>
          <p:cNvCxnSpPr>
            <a:stCxn id="54" idx="0"/>
            <a:endCxn id="323" idx="0"/>
          </p:cNvCxnSpPr>
          <p:nvPr/>
        </p:nvCxnSpPr>
        <p:spPr>
          <a:xfrm rot="16200000" flipV="1">
            <a:off x="6190966" y="-328165"/>
            <a:ext cx="12700" cy="3337865"/>
          </a:xfrm>
          <a:prstGeom prst="bentConnector3">
            <a:avLst>
              <a:gd name="adj1" fmla="val 1800000"/>
            </a:avLst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79" name="Rechteck 78"/>
          <p:cNvSpPr/>
          <p:nvPr/>
        </p:nvSpPr>
        <p:spPr>
          <a:xfrm>
            <a:off x="6585288" y="1544569"/>
            <a:ext cx="1234059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Evolution!</a:t>
            </a:r>
            <a:endParaRPr lang="de-DE" sz="1200" b="1">
              <a:solidFill>
                <a:srgbClr val="000000"/>
              </a:solidFill>
            </a:endParaRPr>
          </a:p>
        </p:txBody>
      </p:sp>
      <p:sp>
        <p:nvSpPr>
          <p:cNvPr id="82" name="Rechteck 81"/>
          <p:cNvSpPr/>
          <p:nvPr/>
        </p:nvSpPr>
        <p:spPr>
          <a:xfrm>
            <a:off x="1443006" y="1544569"/>
            <a:ext cx="1234059" cy="282467"/>
          </a:xfrm>
          <a:prstGeom prst="rect">
            <a:avLst/>
          </a:prstGeom>
          <a:gradFill>
            <a:gsLst>
              <a:gs pos="99583">
                <a:srgbClr val="F4740A"/>
              </a:gs>
              <a:gs pos="50000">
                <a:schemeClr val="accent4"/>
              </a:gs>
              <a:gs pos="0">
                <a:srgbClr val="FBBA79"/>
              </a:gs>
            </a:gsLst>
            <a:lin ang="5400000" scaled="0"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b="1" smtClean="0">
                <a:solidFill>
                  <a:srgbClr val="000000"/>
                </a:solidFill>
              </a:rPr>
              <a:t>Evolution!</a:t>
            </a:r>
            <a:endParaRPr lang="de-DE" sz="1200" b="1">
              <a:solidFill>
                <a:srgbClr val="000000"/>
              </a:solidFill>
            </a:endParaRPr>
          </a:p>
        </p:txBody>
      </p:sp>
      <p:pic>
        <p:nvPicPr>
          <p:cNvPr id="6146" name="Picture 2" descr="http://thumbs1.ebaystatic.com/d/l225/m/m9WwxYEHnAFLccLpkZUWd2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4209" r="3513" b="11124"/>
          <a:stretch/>
        </p:blipFill>
        <p:spPr bwMode="auto">
          <a:xfrm>
            <a:off x="911711" y="4947497"/>
            <a:ext cx="1456335" cy="12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athworks.com/matlabcentral/fx_files/32698/1/irobot_create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76" y="3486293"/>
            <a:ext cx="1461204" cy="14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8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52" grpId="0" animBg="1"/>
      <p:bldP spid="54" grpId="0" animBg="1"/>
      <p:bldP spid="79" grpId="0" animBg="1"/>
      <p:bldP spid="79" grpId="1" animBg="1"/>
      <p:bldP spid="82" grpId="0" animBg="1"/>
      <p:bldP spid="8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b="1"/>
              <a:t>Requirement </a:t>
            </a:r>
            <a:r>
              <a:rPr lang="de-DE" b="1" smtClean="0"/>
              <a:t>1</a:t>
            </a:r>
            <a:br>
              <a:rPr lang="de-DE" b="1" smtClean="0"/>
            </a:br>
            <a:r>
              <a:rPr lang="en-US" smtClean="0"/>
              <a:t>Support </a:t>
            </a:r>
            <a:r>
              <a:rPr lang="en-US"/>
              <a:t>for </a:t>
            </a:r>
            <a:r>
              <a:rPr lang="en-US" u="sng"/>
              <a:t>feature versions</a:t>
            </a:r>
            <a:r>
              <a:rPr lang="en-US"/>
              <a:t> as units of configuration</a:t>
            </a:r>
            <a:r>
              <a:rPr lang="en-US" smtClean="0"/>
              <a:t>.</a:t>
            </a:r>
          </a:p>
          <a:p>
            <a:endParaRPr lang="en-US"/>
          </a:p>
          <a:p>
            <a:r>
              <a:rPr lang="de-DE" b="1"/>
              <a:t>Requirement </a:t>
            </a:r>
            <a:r>
              <a:rPr lang="de-DE" b="1" smtClean="0"/>
              <a:t>2</a:t>
            </a:r>
            <a:br>
              <a:rPr lang="de-DE" b="1" smtClean="0"/>
            </a:br>
            <a:r>
              <a:rPr lang="en-US" smtClean="0"/>
              <a:t>Specification </a:t>
            </a:r>
            <a:r>
              <a:rPr lang="en-US"/>
              <a:t>of the relation of versions in </a:t>
            </a:r>
            <a:r>
              <a:rPr lang="en-US" u="sng"/>
              <a:t>logical development lines</a:t>
            </a:r>
            <a:r>
              <a:rPr lang="en-US"/>
              <a:t> (i.e., predecessor and successor versions including </a:t>
            </a:r>
            <a:r>
              <a:rPr lang="en-US" u="sng"/>
              <a:t>branching</a:t>
            </a:r>
            <a:r>
              <a:rPr lang="en-US" smtClean="0"/>
              <a:t>).</a:t>
            </a:r>
          </a:p>
          <a:p>
            <a:endParaRPr lang="en-US"/>
          </a:p>
          <a:p>
            <a:r>
              <a:rPr lang="de-DE" b="1"/>
              <a:t>Requirement </a:t>
            </a:r>
            <a:r>
              <a:rPr lang="de-DE" b="1" smtClean="0"/>
              <a:t>3</a:t>
            </a:r>
            <a:br>
              <a:rPr lang="de-DE" b="1" smtClean="0"/>
            </a:br>
            <a:r>
              <a:rPr lang="en-US" smtClean="0"/>
              <a:t>Expression </a:t>
            </a:r>
            <a:r>
              <a:rPr lang="en-US"/>
              <a:t>of </a:t>
            </a:r>
            <a:r>
              <a:rPr lang="en-US" u="sng"/>
              <a:t>dependencies on and incompatibilities with version </a:t>
            </a:r>
            <a:r>
              <a:rPr lang="en-US"/>
              <a:t>ranges</a:t>
            </a:r>
            <a:r>
              <a:rPr lang="en-US" smtClean="0"/>
              <a:t>.</a:t>
            </a:r>
          </a:p>
          <a:p>
            <a:endParaRPr lang="en-US"/>
          </a:p>
          <a:p>
            <a:r>
              <a:rPr lang="de-DE" b="1"/>
              <a:t>Requirement </a:t>
            </a:r>
            <a:r>
              <a:rPr lang="de-DE" b="1" smtClean="0"/>
              <a:t>4</a:t>
            </a:r>
            <a:r>
              <a:rPr lang="de-DE" smtClean="0"/>
              <a:t/>
            </a:r>
            <a:br>
              <a:rPr lang="de-DE" smtClean="0"/>
            </a:br>
            <a:r>
              <a:rPr lang="en-US" smtClean="0"/>
              <a:t>Support </a:t>
            </a:r>
            <a:r>
              <a:rPr lang="en-US"/>
              <a:t>for users in </a:t>
            </a:r>
            <a:r>
              <a:rPr lang="en-US" u="sng"/>
              <a:t>selecting suitable combinations of versions</a:t>
            </a:r>
            <a:r>
              <a:rPr lang="en-US"/>
              <a:t> from a selection of features</a:t>
            </a:r>
            <a:r>
              <a:rPr lang="en-US" smtClean="0"/>
              <a:t>.</a:t>
            </a:r>
            <a:endParaRPr lang="de-DE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Requirements on Solution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Variability in Space and Time with Hyper Feature Models - Seidl, Schaefer, Aßmann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8BEF396-EC80-471B-8B3C-58ACF2A3C98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22.01.2014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94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Hyper Feature Models (HFMs)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Contribution 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CCI">
      <a:dk1>
        <a:srgbClr val="565655"/>
      </a:dk1>
      <a:lt1>
        <a:srgbClr val="FFFFFF"/>
      </a:lt1>
      <a:dk2>
        <a:srgbClr val="0C6D8A"/>
      </a:dk2>
      <a:lt2>
        <a:srgbClr val="EEECE9"/>
      </a:lt2>
      <a:accent1>
        <a:srgbClr val="77C6DE"/>
      </a:accent1>
      <a:accent2>
        <a:srgbClr val="C0504D"/>
      </a:accent2>
      <a:accent3>
        <a:srgbClr val="9BBB59"/>
      </a:accent3>
      <a:accent4>
        <a:srgbClr val="F79646"/>
      </a:accent4>
      <a:accent5>
        <a:srgbClr val="8064A2"/>
      </a:accent5>
      <a:accent6>
        <a:srgbClr val="C5C6C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gradFill>
          <a:gsLst>
            <a:gs pos="99583">
              <a:srgbClr val="F4740A"/>
            </a:gs>
            <a:gs pos="50000">
              <a:schemeClr val="accent4"/>
            </a:gs>
            <a:gs pos="0">
              <a:srgbClr val="FBBA79"/>
            </a:gs>
          </a:gsLst>
          <a:lin ang="5400000" scaled="0"/>
        </a:gradFill>
        <a:ln>
          <a:solidFill>
            <a:schemeClr val="tx1"/>
          </a:solidFill>
        </a:ln>
      </a:spPr>
      <a:bodyPr/>
      <a:lstStyle/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Microsoft Office PowerPoint</Application>
  <PresentationFormat>Bildschirmpräsentation (4:3)</PresentationFormat>
  <Paragraphs>529</Paragraphs>
  <Slides>21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Office Theme</vt:lpstr>
      <vt:lpstr>Capturing Variability in Space and Time</vt:lpstr>
      <vt:lpstr>Agenda</vt:lpstr>
      <vt:lpstr>Background</vt:lpstr>
      <vt:lpstr>Running Example: TurtleBot Driver</vt:lpstr>
      <vt:lpstr>Definition 1: Feature Model</vt:lpstr>
      <vt:lpstr>Definition 2: Feature Model Semantics</vt:lpstr>
      <vt:lpstr>Problem: No Variability in Time in Feature Models</vt:lpstr>
      <vt:lpstr>Requirements on Solution</vt:lpstr>
      <vt:lpstr>Hyper Feature Models (HFMs)</vt:lpstr>
      <vt:lpstr>Definition 3: Hyper Feature Model (HFM)</vt:lpstr>
      <vt:lpstr>Definition 5: HFM Semantics</vt:lpstr>
      <vt:lpstr>Definition 5: HFM Semantics</vt:lpstr>
      <vt:lpstr>Version-Aware Constraint Language</vt:lpstr>
      <vt:lpstr>Definition 6: Version-Aware Constraint Syntax</vt:lpstr>
      <vt:lpstr>(Conditional) Version Range Restrictions</vt:lpstr>
      <vt:lpstr>(Conditional) Relative Version Restrictions</vt:lpstr>
      <vt:lpstr>Automatic Version Selection</vt:lpstr>
      <vt:lpstr>Automatic Version Selection: General Procedure</vt:lpstr>
      <vt:lpstr>Scoring to Find "Best" Configuration</vt:lpstr>
      <vt:lpstr>Conclusion</vt:lpstr>
      <vt:lpstr>Questions, Comments, Feedback?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 Seidl</dc:creator>
  <cp:lastModifiedBy>Christoph Seidl</cp:lastModifiedBy>
  <cp:revision>182</cp:revision>
  <dcterms:created xsi:type="dcterms:W3CDTF">2012-02-23T21:02:04Z</dcterms:created>
  <dcterms:modified xsi:type="dcterms:W3CDTF">2014-01-23T12:25:28Z</dcterms:modified>
</cp:coreProperties>
</file>